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301" r:id="rId2"/>
    <p:sldId id="326" r:id="rId3"/>
    <p:sldId id="275" r:id="rId4"/>
    <p:sldId id="329" r:id="rId5"/>
    <p:sldId id="306" r:id="rId6"/>
    <p:sldId id="308" r:id="rId7"/>
    <p:sldId id="343" r:id="rId8"/>
    <p:sldId id="344" r:id="rId9"/>
    <p:sldId id="345" r:id="rId10"/>
    <p:sldId id="324" r:id="rId11"/>
    <p:sldId id="309" r:id="rId12"/>
    <p:sldId id="271" r:id="rId13"/>
    <p:sldId id="311" r:id="rId14"/>
    <p:sldId id="32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9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B028"/>
    <a:srgbClr val="233C5B"/>
    <a:srgbClr val="9A851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13" autoAdjust="0"/>
    <p:restoredTop sz="94660"/>
  </p:normalViewPr>
  <p:slideViewPr>
    <p:cSldViewPr snapToGrid="0" showGuides="1">
      <p:cViewPr varScale="1">
        <p:scale>
          <a:sx n="92" d="100"/>
          <a:sy n="92" d="100"/>
        </p:scale>
        <p:origin x="1168" y="192"/>
      </p:cViewPr>
      <p:guideLst>
        <p:guide orient="horz" pos="2159"/>
        <p:guide pos="39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2024/8/18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D231F-48DD-4BF8-8577-7E6A7F06B612}" type="datetimeFigureOut">
              <a:rPr lang="zh-CN" altLang="en-US" smtClean="0"/>
              <a:t>2024/8/18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1061A-0710-45D9-951E-084025085DB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1393B1-38A8-4F1B-A830-F19F59570291}"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4"/>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543560" indent="0" algn="ctr">
              <a:buNone/>
              <a:defRPr>
                <a:solidFill>
                  <a:schemeClr val="tx1">
                    <a:tint val="75000"/>
                  </a:schemeClr>
                </a:solidFill>
              </a:defRPr>
            </a:lvl2pPr>
            <a:lvl3pPr marL="1086485" indent="0" algn="ctr">
              <a:buNone/>
              <a:defRPr>
                <a:solidFill>
                  <a:schemeClr val="tx1">
                    <a:tint val="75000"/>
                  </a:schemeClr>
                </a:solidFill>
              </a:defRPr>
            </a:lvl3pPr>
            <a:lvl4pPr marL="1630045" indent="0" algn="ctr">
              <a:buNone/>
              <a:defRPr>
                <a:solidFill>
                  <a:schemeClr val="tx1">
                    <a:tint val="75000"/>
                  </a:schemeClr>
                </a:solidFill>
              </a:defRPr>
            </a:lvl4pPr>
            <a:lvl5pPr marL="2173605" indent="0" algn="ctr">
              <a:buNone/>
              <a:defRPr>
                <a:solidFill>
                  <a:schemeClr val="tx1">
                    <a:tint val="75000"/>
                  </a:schemeClr>
                </a:solidFill>
              </a:defRPr>
            </a:lvl5pPr>
            <a:lvl6pPr marL="2716530" indent="0" algn="ctr">
              <a:buNone/>
              <a:defRPr>
                <a:solidFill>
                  <a:schemeClr val="tx1">
                    <a:tint val="75000"/>
                  </a:schemeClr>
                </a:solidFill>
              </a:defRPr>
            </a:lvl6pPr>
            <a:lvl7pPr marL="3260090" indent="0" algn="ctr">
              <a:buNone/>
              <a:defRPr>
                <a:solidFill>
                  <a:schemeClr val="tx1">
                    <a:tint val="75000"/>
                  </a:schemeClr>
                </a:solidFill>
              </a:defRPr>
            </a:lvl7pPr>
            <a:lvl8pPr marL="3803650" indent="0" algn="ctr">
              <a:buNone/>
              <a:defRPr>
                <a:solidFill>
                  <a:schemeClr val="tx1">
                    <a:tint val="75000"/>
                  </a:schemeClr>
                </a:solidFill>
              </a:defRPr>
            </a:lvl8pPr>
            <a:lvl9pPr marL="434657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639"/>
            <a:ext cx="27432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1"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74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40">
                <a:solidFill>
                  <a:schemeClr val="tx1">
                    <a:tint val="75000"/>
                  </a:schemeClr>
                </a:solidFill>
              </a:defRPr>
            </a:lvl1pPr>
            <a:lvl2pPr marL="543560" indent="0">
              <a:buNone/>
              <a:defRPr sz="2165">
                <a:solidFill>
                  <a:schemeClr val="tx1">
                    <a:tint val="75000"/>
                  </a:schemeClr>
                </a:solidFill>
              </a:defRPr>
            </a:lvl2pPr>
            <a:lvl3pPr marL="1086485" indent="0">
              <a:buNone/>
              <a:defRPr sz="1895">
                <a:solidFill>
                  <a:schemeClr val="tx1">
                    <a:tint val="75000"/>
                  </a:schemeClr>
                </a:solidFill>
              </a:defRPr>
            </a:lvl3pPr>
            <a:lvl4pPr marL="1630045" indent="0">
              <a:buNone/>
              <a:defRPr sz="1625">
                <a:solidFill>
                  <a:schemeClr val="tx1">
                    <a:tint val="75000"/>
                  </a:schemeClr>
                </a:solidFill>
              </a:defRPr>
            </a:lvl4pPr>
            <a:lvl5pPr marL="2173605" indent="0">
              <a:buNone/>
              <a:defRPr sz="1625">
                <a:solidFill>
                  <a:schemeClr val="tx1">
                    <a:tint val="75000"/>
                  </a:schemeClr>
                </a:solidFill>
              </a:defRPr>
            </a:lvl5pPr>
            <a:lvl6pPr marL="2716530" indent="0">
              <a:buNone/>
              <a:defRPr sz="1625">
                <a:solidFill>
                  <a:schemeClr val="tx1">
                    <a:tint val="75000"/>
                  </a:schemeClr>
                </a:solidFill>
              </a:defRPr>
            </a:lvl6pPr>
            <a:lvl7pPr marL="3260090" indent="0">
              <a:buNone/>
              <a:defRPr sz="1625">
                <a:solidFill>
                  <a:schemeClr val="tx1">
                    <a:tint val="75000"/>
                  </a:schemeClr>
                </a:solidFill>
              </a:defRPr>
            </a:lvl7pPr>
            <a:lvl8pPr marL="3803650" indent="0">
              <a:buNone/>
              <a:defRPr sz="1625">
                <a:solidFill>
                  <a:schemeClr val="tx1">
                    <a:tint val="75000"/>
                  </a:schemeClr>
                </a:solidFill>
              </a:defRPr>
            </a:lvl8pPr>
            <a:lvl9pPr marL="4346575" indent="0">
              <a:buNone/>
              <a:defRPr sz="162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4"/>
          </a:xfrm>
        </p:spPr>
        <p:txBody>
          <a:bodyPr/>
          <a:lstStyle>
            <a:lvl1pPr>
              <a:defRPr sz="3385"/>
            </a:lvl1pPr>
            <a:lvl2pPr>
              <a:defRPr sz="2845"/>
            </a:lvl2pPr>
            <a:lvl3pPr>
              <a:defRPr sz="2440"/>
            </a:lvl3pPr>
            <a:lvl4pPr>
              <a:defRPr sz="2165"/>
            </a:lvl4pPr>
            <a:lvl5pPr>
              <a:defRPr sz="2165"/>
            </a:lvl5pPr>
            <a:lvl6pPr>
              <a:defRPr sz="2165"/>
            </a:lvl6pPr>
            <a:lvl7pPr>
              <a:defRPr sz="2165"/>
            </a:lvl7pPr>
            <a:lvl8pPr>
              <a:defRPr sz="2165"/>
            </a:lvl8pPr>
            <a:lvl9pPr>
              <a:defRPr sz="21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600200"/>
            <a:ext cx="5384800" cy="4525964"/>
          </a:xfrm>
        </p:spPr>
        <p:txBody>
          <a:bodyPr/>
          <a:lstStyle>
            <a:lvl1pPr>
              <a:defRPr sz="3385"/>
            </a:lvl1pPr>
            <a:lvl2pPr>
              <a:defRPr sz="2845"/>
            </a:lvl2pPr>
            <a:lvl3pPr>
              <a:defRPr sz="2440"/>
            </a:lvl3pPr>
            <a:lvl4pPr>
              <a:defRPr sz="2165"/>
            </a:lvl4pPr>
            <a:lvl5pPr>
              <a:defRPr sz="2165"/>
            </a:lvl5pPr>
            <a:lvl6pPr>
              <a:defRPr sz="2165"/>
            </a:lvl6pPr>
            <a:lvl7pPr>
              <a:defRPr sz="2165"/>
            </a:lvl7pPr>
            <a:lvl8pPr>
              <a:defRPr sz="2165"/>
            </a:lvl8pPr>
            <a:lvl9pPr>
              <a:defRPr sz="21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1"/>
          </a:xfrm>
        </p:spPr>
        <p:txBody>
          <a:bodyPr anchor="b"/>
          <a:lstStyle>
            <a:lvl1pPr marL="0" indent="0">
              <a:buNone/>
              <a:defRPr sz="2845" b="1"/>
            </a:lvl1pPr>
            <a:lvl2pPr marL="543560" indent="0">
              <a:buNone/>
              <a:defRPr sz="2440" b="1"/>
            </a:lvl2pPr>
            <a:lvl3pPr marL="1086485" indent="0">
              <a:buNone/>
              <a:defRPr sz="2165" b="1"/>
            </a:lvl3pPr>
            <a:lvl4pPr marL="1630045" indent="0">
              <a:buNone/>
              <a:defRPr sz="1895" b="1"/>
            </a:lvl4pPr>
            <a:lvl5pPr marL="2173605" indent="0">
              <a:buNone/>
              <a:defRPr sz="1895" b="1"/>
            </a:lvl5pPr>
            <a:lvl6pPr marL="2716530" indent="0">
              <a:buNone/>
              <a:defRPr sz="1895" b="1"/>
            </a:lvl6pPr>
            <a:lvl7pPr marL="3260090" indent="0">
              <a:buNone/>
              <a:defRPr sz="1895" b="1"/>
            </a:lvl7pPr>
            <a:lvl8pPr marL="3803650" indent="0">
              <a:buNone/>
              <a:defRPr sz="1895" b="1"/>
            </a:lvl8pPr>
            <a:lvl9pPr marL="4346575" indent="0">
              <a:buNone/>
              <a:defRPr sz="1895"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2845"/>
            </a:lvl1pPr>
            <a:lvl2pPr>
              <a:defRPr sz="2440"/>
            </a:lvl2pPr>
            <a:lvl3pPr>
              <a:defRPr sz="2165"/>
            </a:lvl3pPr>
            <a:lvl4pPr>
              <a:defRPr sz="1895"/>
            </a:lvl4pPr>
            <a:lvl5pPr>
              <a:defRPr sz="1895"/>
            </a:lvl5pPr>
            <a:lvl6pPr>
              <a:defRPr sz="1895"/>
            </a:lvl6pPr>
            <a:lvl7pPr>
              <a:defRPr sz="1895"/>
            </a:lvl7pPr>
            <a:lvl8pPr>
              <a:defRPr sz="1895"/>
            </a:lvl8pPr>
            <a:lvl9pPr>
              <a:defRPr sz="1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4"/>
            <a:ext cx="5389033" cy="639761"/>
          </a:xfrm>
        </p:spPr>
        <p:txBody>
          <a:bodyPr anchor="b"/>
          <a:lstStyle>
            <a:lvl1pPr marL="0" indent="0">
              <a:buNone/>
              <a:defRPr sz="2845" b="1"/>
            </a:lvl1pPr>
            <a:lvl2pPr marL="543560" indent="0">
              <a:buNone/>
              <a:defRPr sz="2440" b="1"/>
            </a:lvl2pPr>
            <a:lvl3pPr marL="1086485" indent="0">
              <a:buNone/>
              <a:defRPr sz="2165" b="1"/>
            </a:lvl3pPr>
            <a:lvl4pPr marL="1630045" indent="0">
              <a:buNone/>
              <a:defRPr sz="1895" b="1"/>
            </a:lvl4pPr>
            <a:lvl5pPr marL="2173605" indent="0">
              <a:buNone/>
              <a:defRPr sz="1895" b="1"/>
            </a:lvl5pPr>
            <a:lvl6pPr marL="2716530" indent="0">
              <a:buNone/>
              <a:defRPr sz="1895" b="1"/>
            </a:lvl6pPr>
            <a:lvl7pPr marL="3260090" indent="0">
              <a:buNone/>
              <a:defRPr sz="1895" b="1"/>
            </a:lvl7pPr>
            <a:lvl8pPr marL="3803650" indent="0">
              <a:buNone/>
              <a:defRPr sz="1895" b="1"/>
            </a:lvl8pPr>
            <a:lvl9pPr marL="4346575" indent="0">
              <a:buNone/>
              <a:defRPr sz="1895" b="1"/>
            </a:lvl9pPr>
          </a:lstStyle>
          <a:p>
            <a:pPr lvl="0"/>
            <a:r>
              <a:rPr lang="zh-CN" altLang="en-US"/>
              <a:t>单击此处编辑母版文本样式</a:t>
            </a:r>
          </a:p>
        </p:txBody>
      </p:sp>
      <p:sp>
        <p:nvSpPr>
          <p:cNvPr id="6" name="内容占位符 5"/>
          <p:cNvSpPr>
            <a:spLocks noGrp="1"/>
          </p:cNvSpPr>
          <p:nvPr>
            <p:ph sz="quarter" idx="4"/>
          </p:nvPr>
        </p:nvSpPr>
        <p:spPr>
          <a:xfrm>
            <a:off x="6193367" y="2174876"/>
            <a:ext cx="5389033" cy="3951288"/>
          </a:xfrm>
        </p:spPr>
        <p:txBody>
          <a:bodyPr/>
          <a:lstStyle>
            <a:lvl1pPr>
              <a:defRPr sz="2845"/>
            </a:lvl1pPr>
            <a:lvl2pPr>
              <a:defRPr sz="2440"/>
            </a:lvl2pPr>
            <a:lvl3pPr>
              <a:defRPr sz="2165"/>
            </a:lvl3pPr>
            <a:lvl4pPr>
              <a:defRPr sz="1895"/>
            </a:lvl4pPr>
            <a:lvl5pPr>
              <a:defRPr sz="1895"/>
            </a:lvl5pPr>
            <a:lvl6pPr>
              <a:defRPr sz="1895"/>
            </a:lvl6pPr>
            <a:lvl7pPr>
              <a:defRPr sz="1895"/>
            </a:lvl7pPr>
            <a:lvl8pPr>
              <a:defRPr sz="1895"/>
            </a:lvl8pPr>
            <a:lvl9pPr>
              <a:defRPr sz="1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440" b="1"/>
            </a:lvl1pPr>
          </a:lstStyle>
          <a:p>
            <a:r>
              <a:rPr lang="zh-CN" altLang="en-US"/>
              <a:t>单击此处编辑母版标题样式</a:t>
            </a:r>
          </a:p>
        </p:txBody>
      </p:sp>
      <p:sp>
        <p:nvSpPr>
          <p:cNvPr id="3" name="内容占位符 2"/>
          <p:cNvSpPr>
            <a:spLocks noGrp="1"/>
          </p:cNvSpPr>
          <p:nvPr>
            <p:ph idx="1"/>
          </p:nvPr>
        </p:nvSpPr>
        <p:spPr>
          <a:xfrm>
            <a:off x="4766734" y="273050"/>
            <a:ext cx="6815667" cy="5853114"/>
          </a:xfrm>
        </p:spPr>
        <p:txBody>
          <a:bodyPr/>
          <a:lstStyle>
            <a:lvl1pPr>
              <a:defRPr sz="3795"/>
            </a:lvl1pPr>
            <a:lvl2pPr>
              <a:defRPr sz="3385"/>
            </a:lvl2pPr>
            <a:lvl3pPr>
              <a:defRPr sz="2845"/>
            </a:lvl3pPr>
            <a:lvl4pPr>
              <a:defRPr sz="2440"/>
            </a:lvl4pPr>
            <a:lvl5pPr>
              <a:defRPr sz="2440"/>
            </a:lvl5pPr>
            <a:lvl6pPr>
              <a:defRPr sz="2440"/>
            </a:lvl6pPr>
            <a:lvl7pPr>
              <a:defRPr sz="2440"/>
            </a:lvl7pPr>
            <a:lvl8pPr>
              <a:defRPr sz="2440"/>
            </a:lvl8pPr>
            <a:lvl9pPr>
              <a:defRPr sz="2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2"/>
          </a:xfrm>
        </p:spPr>
        <p:txBody>
          <a:bodyPr/>
          <a:lstStyle>
            <a:lvl1pPr marL="0" indent="0">
              <a:buNone/>
              <a:defRPr sz="1625"/>
            </a:lvl1pPr>
            <a:lvl2pPr marL="543560" indent="0">
              <a:buNone/>
              <a:defRPr sz="1490"/>
            </a:lvl2pPr>
            <a:lvl3pPr marL="1086485" indent="0">
              <a:buNone/>
              <a:defRPr sz="1220"/>
            </a:lvl3pPr>
            <a:lvl4pPr marL="1630045" indent="0">
              <a:buNone/>
              <a:defRPr sz="1085"/>
            </a:lvl4pPr>
            <a:lvl5pPr marL="2173605" indent="0">
              <a:buNone/>
              <a:defRPr sz="1085"/>
            </a:lvl5pPr>
            <a:lvl6pPr marL="2716530" indent="0">
              <a:buNone/>
              <a:defRPr sz="1085"/>
            </a:lvl6pPr>
            <a:lvl7pPr marL="3260090" indent="0">
              <a:buNone/>
              <a:defRPr sz="1085"/>
            </a:lvl7pPr>
            <a:lvl8pPr marL="3803650" indent="0">
              <a:buNone/>
              <a:defRPr sz="1085"/>
            </a:lvl8pPr>
            <a:lvl9pPr marL="4346575" indent="0">
              <a:buNone/>
              <a:defRPr sz="108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0"/>
            <a:ext cx="7315200" cy="566738"/>
          </a:xfrm>
        </p:spPr>
        <p:txBody>
          <a:bodyPr anchor="b"/>
          <a:lstStyle>
            <a:lvl1pPr algn="l">
              <a:defRPr sz="2440"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795"/>
            </a:lvl1pPr>
            <a:lvl2pPr marL="543560" indent="0">
              <a:buNone/>
              <a:defRPr sz="3385"/>
            </a:lvl2pPr>
            <a:lvl3pPr marL="1086485" indent="0">
              <a:buNone/>
              <a:defRPr sz="2845"/>
            </a:lvl3pPr>
            <a:lvl4pPr marL="1630045" indent="0">
              <a:buNone/>
              <a:defRPr sz="2440"/>
            </a:lvl4pPr>
            <a:lvl5pPr marL="2173605" indent="0">
              <a:buNone/>
              <a:defRPr sz="2440"/>
            </a:lvl5pPr>
            <a:lvl6pPr marL="2716530" indent="0">
              <a:buNone/>
              <a:defRPr sz="2440"/>
            </a:lvl6pPr>
            <a:lvl7pPr marL="3260090" indent="0">
              <a:buNone/>
              <a:defRPr sz="2440"/>
            </a:lvl7pPr>
            <a:lvl8pPr marL="3803650" indent="0">
              <a:buNone/>
              <a:defRPr sz="2440"/>
            </a:lvl8pPr>
            <a:lvl9pPr marL="4346575" indent="0">
              <a:buNone/>
              <a:defRPr sz="2440"/>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25"/>
            </a:lvl1pPr>
            <a:lvl2pPr marL="543560" indent="0">
              <a:buNone/>
              <a:defRPr sz="1490"/>
            </a:lvl2pPr>
            <a:lvl3pPr marL="1086485" indent="0">
              <a:buNone/>
              <a:defRPr sz="1220"/>
            </a:lvl3pPr>
            <a:lvl4pPr marL="1630045" indent="0">
              <a:buNone/>
              <a:defRPr sz="1085"/>
            </a:lvl4pPr>
            <a:lvl5pPr marL="2173605" indent="0">
              <a:buNone/>
              <a:defRPr sz="1085"/>
            </a:lvl5pPr>
            <a:lvl6pPr marL="2716530" indent="0">
              <a:buNone/>
              <a:defRPr sz="1085"/>
            </a:lvl6pPr>
            <a:lvl7pPr marL="3260090" indent="0">
              <a:buNone/>
              <a:defRPr sz="1085"/>
            </a:lvl7pPr>
            <a:lvl8pPr marL="3803650" indent="0">
              <a:buNone/>
              <a:defRPr sz="1085"/>
            </a:lvl8pPr>
            <a:lvl9pPr marL="4346575" indent="0">
              <a:buNone/>
              <a:defRPr sz="108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1" cy="1143000"/>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1" cy="452596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1" cy="365125"/>
          </a:xfrm>
          <a:prstGeom prst="rect">
            <a:avLst/>
          </a:prstGeom>
        </p:spPr>
        <p:txBody>
          <a:bodyPr vert="horz" lIns="80229" tIns="40115" rIns="80229" bIns="40115" rtlCol="0" anchor="ctr"/>
          <a:lstStyle>
            <a:lvl1pPr algn="l">
              <a:defRPr sz="1490">
                <a:solidFill>
                  <a:schemeClr val="tx1">
                    <a:tint val="75000"/>
                  </a:schemeClr>
                </a:solidFill>
              </a:defRPr>
            </a:lvl1pPr>
          </a:lstStyle>
          <a:p>
            <a:fld id="{530820CF-B880-4189-942D-D702A7CBA730}" type="datetimeFigureOut">
              <a:rPr lang="zh-CN" altLang="en-US" smtClean="0"/>
              <a:t>2024/8/18</a:t>
            </a:fld>
            <a:endParaRPr lang="zh-CN" altLang="en-US"/>
          </a:p>
        </p:txBody>
      </p:sp>
      <p:sp>
        <p:nvSpPr>
          <p:cNvPr id="5" name="页脚占位符 4"/>
          <p:cNvSpPr>
            <a:spLocks noGrp="1"/>
          </p:cNvSpPr>
          <p:nvPr>
            <p:ph type="ftr" sz="quarter" idx="3"/>
          </p:nvPr>
        </p:nvSpPr>
        <p:spPr>
          <a:xfrm>
            <a:off x="4165601" y="6356351"/>
            <a:ext cx="3860800" cy="365125"/>
          </a:xfrm>
          <a:prstGeom prst="rect">
            <a:avLst/>
          </a:prstGeom>
        </p:spPr>
        <p:txBody>
          <a:bodyPr vert="horz" lIns="80229" tIns="40115" rIns="80229" bIns="40115" rtlCol="0" anchor="ctr"/>
          <a:lstStyle>
            <a:lvl1pPr algn="ctr">
              <a:defRPr sz="14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1" cy="365125"/>
          </a:xfrm>
          <a:prstGeom prst="rect">
            <a:avLst/>
          </a:prstGeom>
        </p:spPr>
        <p:txBody>
          <a:bodyPr vert="horz" lIns="80229" tIns="40115" rIns="80229" bIns="40115" rtlCol="0" anchor="ctr"/>
          <a:lstStyle>
            <a:lvl1pPr algn="r">
              <a:defRPr sz="149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1086485" rtl="0" eaLnBrk="1" latinLnBrk="0" hangingPunct="1">
        <a:spcBef>
          <a:spcPct val="0"/>
        </a:spcBef>
        <a:buNone/>
        <a:defRPr sz="5285" kern="1200">
          <a:solidFill>
            <a:schemeClr val="tx1"/>
          </a:solidFill>
          <a:latin typeface="+mj-lt"/>
          <a:ea typeface="+mj-ea"/>
          <a:cs typeface="+mj-cs"/>
        </a:defRPr>
      </a:lvl1pPr>
    </p:titleStyle>
    <p:bodyStyle>
      <a:lvl1pPr marL="407670" indent="-407670" algn="l" defTabSz="1086485" rtl="0" eaLnBrk="1" latinLnBrk="0" hangingPunct="1">
        <a:spcBef>
          <a:spcPct val="20000"/>
        </a:spcBef>
        <a:buFont typeface="Arial" panose="020B0604020202020204" pitchFamily="34" charset="0"/>
        <a:buChar char="•"/>
        <a:defRPr sz="3795" kern="1200">
          <a:solidFill>
            <a:schemeClr val="tx1"/>
          </a:solidFill>
          <a:latin typeface="+mn-lt"/>
          <a:ea typeface="+mn-ea"/>
          <a:cs typeface="+mn-cs"/>
        </a:defRPr>
      </a:lvl1pPr>
      <a:lvl2pPr marL="882650" indent="-339725" algn="l" defTabSz="1086485" rtl="0" eaLnBrk="1" latinLnBrk="0" hangingPunct="1">
        <a:spcBef>
          <a:spcPct val="20000"/>
        </a:spcBef>
        <a:buFont typeface="Arial" panose="020B0604020202020204" pitchFamily="34" charset="0"/>
        <a:buChar char="–"/>
        <a:defRPr sz="3385" kern="1200">
          <a:solidFill>
            <a:schemeClr val="tx1"/>
          </a:solidFill>
          <a:latin typeface="+mn-lt"/>
          <a:ea typeface="+mn-ea"/>
          <a:cs typeface="+mn-cs"/>
        </a:defRPr>
      </a:lvl2pPr>
      <a:lvl3pPr marL="1358265" indent="-271780" algn="l" defTabSz="1086485" rtl="0" eaLnBrk="1" latinLnBrk="0" hangingPunct="1">
        <a:spcBef>
          <a:spcPct val="20000"/>
        </a:spcBef>
        <a:buFont typeface="Arial" panose="020B0604020202020204" pitchFamily="34" charset="0"/>
        <a:buChar char="•"/>
        <a:defRPr sz="2845" kern="1200">
          <a:solidFill>
            <a:schemeClr val="tx1"/>
          </a:solidFill>
          <a:latin typeface="+mn-lt"/>
          <a:ea typeface="+mn-ea"/>
          <a:cs typeface="+mn-cs"/>
        </a:defRPr>
      </a:lvl3pPr>
      <a:lvl4pPr marL="1901825"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4pPr>
      <a:lvl5pPr marL="2445385"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5pPr>
      <a:lvl6pPr marL="2988310"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6pPr>
      <a:lvl7pPr marL="3531870"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7pPr>
      <a:lvl8pPr marL="4075430"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8pPr>
      <a:lvl9pPr marL="4618355" indent="-271780" algn="l" defTabSz="1086485" rtl="0" eaLnBrk="1" latinLnBrk="0" hangingPunct="1">
        <a:spcBef>
          <a:spcPct val="20000"/>
        </a:spcBef>
        <a:buFont typeface="Arial" panose="020B0604020202020204" pitchFamily="34" charset="0"/>
        <a:buChar char="•"/>
        <a:defRPr sz="2440" kern="1200">
          <a:solidFill>
            <a:schemeClr val="tx1"/>
          </a:solidFill>
          <a:latin typeface="+mn-lt"/>
          <a:ea typeface="+mn-ea"/>
          <a:cs typeface="+mn-cs"/>
        </a:defRPr>
      </a:lvl9pPr>
    </p:bodyStyle>
    <p:otherStyle>
      <a:defPPr>
        <a:defRPr lang="zh-CN"/>
      </a:defPPr>
      <a:lvl1pPr marL="0" algn="l" defTabSz="1086485" rtl="0" eaLnBrk="1" latinLnBrk="0" hangingPunct="1">
        <a:defRPr sz="2165" kern="1200">
          <a:solidFill>
            <a:schemeClr val="tx1"/>
          </a:solidFill>
          <a:latin typeface="+mn-lt"/>
          <a:ea typeface="+mn-ea"/>
          <a:cs typeface="+mn-cs"/>
        </a:defRPr>
      </a:lvl1pPr>
      <a:lvl2pPr marL="543560" algn="l" defTabSz="1086485" rtl="0" eaLnBrk="1" latinLnBrk="0" hangingPunct="1">
        <a:defRPr sz="2165" kern="1200">
          <a:solidFill>
            <a:schemeClr val="tx1"/>
          </a:solidFill>
          <a:latin typeface="+mn-lt"/>
          <a:ea typeface="+mn-ea"/>
          <a:cs typeface="+mn-cs"/>
        </a:defRPr>
      </a:lvl2pPr>
      <a:lvl3pPr marL="1086485" algn="l" defTabSz="1086485" rtl="0" eaLnBrk="1" latinLnBrk="0" hangingPunct="1">
        <a:defRPr sz="2165" kern="1200">
          <a:solidFill>
            <a:schemeClr val="tx1"/>
          </a:solidFill>
          <a:latin typeface="+mn-lt"/>
          <a:ea typeface="+mn-ea"/>
          <a:cs typeface="+mn-cs"/>
        </a:defRPr>
      </a:lvl3pPr>
      <a:lvl4pPr marL="1630045" algn="l" defTabSz="1086485" rtl="0" eaLnBrk="1" latinLnBrk="0" hangingPunct="1">
        <a:defRPr sz="2165" kern="1200">
          <a:solidFill>
            <a:schemeClr val="tx1"/>
          </a:solidFill>
          <a:latin typeface="+mn-lt"/>
          <a:ea typeface="+mn-ea"/>
          <a:cs typeface="+mn-cs"/>
        </a:defRPr>
      </a:lvl4pPr>
      <a:lvl5pPr marL="2173605" algn="l" defTabSz="1086485" rtl="0" eaLnBrk="1" latinLnBrk="0" hangingPunct="1">
        <a:defRPr sz="2165" kern="1200">
          <a:solidFill>
            <a:schemeClr val="tx1"/>
          </a:solidFill>
          <a:latin typeface="+mn-lt"/>
          <a:ea typeface="+mn-ea"/>
          <a:cs typeface="+mn-cs"/>
        </a:defRPr>
      </a:lvl5pPr>
      <a:lvl6pPr marL="2716530" algn="l" defTabSz="1086485" rtl="0" eaLnBrk="1" latinLnBrk="0" hangingPunct="1">
        <a:defRPr sz="2165" kern="1200">
          <a:solidFill>
            <a:schemeClr val="tx1"/>
          </a:solidFill>
          <a:latin typeface="+mn-lt"/>
          <a:ea typeface="+mn-ea"/>
          <a:cs typeface="+mn-cs"/>
        </a:defRPr>
      </a:lvl6pPr>
      <a:lvl7pPr marL="3260090" algn="l" defTabSz="1086485" rtl="0" eaLnBrk="1" latinLnBrk="0" hangingPunct="1">
        <a:defRPr sz="2165" kern="1200">
          <a:solidFill>
            <a:schemeClr val="tx1"/>
          </a:solidFill>
          <a:latin typeface="+mn-lt"/>
          <a:ea typeface="+mn-ea"/>
          <a:cs typeface="+mn-cs"/>
        </a:defRPr>
      </a:lvl7pPr>
      <a:lvl8pPr marL="3803650" algn="l" defTabSz="1086485" rtl="0" eaLnBrk="1" latinLnBrk="0" hangingPunct="1">
        <a:defRPr sz="2165" kern="1200">
          <a:solidFill>
            <a:schemeClr val="tx1"/>
          </a:solidFill>
          <a:latin typeface="+mn-lt"/>
          <a:ea typeface="+mn-ea"/>
          <a:cs typeface="+mn-cs"/>
        </a:defRPr>
      </a:lvl8pPr>
      <a:lvl9pPr marL="4346575" algn="l" defTabSz="1086485" rtl="0" eaLnBrk="1" latinLnBrk="0" hangingPunct="1">
        <a:defRPr sz="21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598614" y="3239089"/>
            <a:ext cx="9816906" cy="2758483"/>
            <a:chOff x="1856934" y="1407114"/>
            <a:chExt cx="9816906" cy="2758483"/>
          </a:xfrm>
        </p:grpSpPr>
        <p:sp>
          <p:nvSpPr>
            <p:cNvPr id="34" name="矩形 33"/>
            <p:cNvSpPr/>
            <p:nvPr/>
          </p:nvSpPr>
          <p:spPr>
            <a:xfrm>
              <a:off x="2772540" y="3403291"/>
              <a:ext cx="2425995" cy="461665"/>
            </a:xfrm>
            <a:prstGeom prst="rect">
              <a:avLst/>
            </a:prstGeom>
          </p:spPr>
          <p:txBody>
            <a:bodyPr wrap="square">
              <a:spAutoFit/>
            </a:bodyPr>
            <a:lstStyle/>
            <a:p>
              <a:r>
                <a:rPr lang="en-US" altLang="zh-CN" sz="2400" b="1" spc="300" dirty="0">
                  <a:solidFill>
                    <a:schemeClr val="bg1">
                      <a:lumMod val="95000"/>
                    </a:schemeClr>
                  </a:solidFill>
                  <a:latin typeface="印品黑体" panose="00000500000000000000" pitchFamily="2" charset="-122"/>
                  <a:ea typeface="印品黑体" panose="00000500000000000000" pitchFamily="2" charset="-122"/>
                </a:rPr>
                <a:t>PART ONE</a:t>
              </a:r>
              <a:endParaRPr lang="zh-CN" altLang="en-US" sz="2400" b="1" spc="300" dirty="0">
                <a:solidFill>
                  <a:schemeClr val="bg1">
                    <a:lumMod val="95000"/>
                  </a:scheme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3043288" y="1731372"/>
              <a:ext cx="2459429" cy="1569660"/>
              <a:chOff x="2871888" y="1698610"/>
              <a:chExt cx="2459429" cy="1569660"/>
            </a:xfrm>
          </p:grpSpPr>
          <p:sp>
            <p:nvSpPr>
              <p:cNvPr id="39" name="平行四边形 38"/>
              <p:cNvSpPr/>
              <p:nvPr/>
            </p:nvSpPr>
            <p:spPr>
              <a:xfrm rot="10800000">
                <a:off x="2871888" y="1812276"/>
                <a:ext cx="2459429" cy="1311588"/>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3179651" y="1698610"/>
                <a:ext cx="1454371" cy="1569660"/>
              </a:xfrm>
              <a:prstGeom prst="rect">
                <a:avLst/>
              </a:prstGeom>
              <a:noFill/>
            </p:spPr>
            <p:txBody>
              <a:bodyPr wrap="square" rtlCol="0">
                <a:spAutoFit/>
              </a:bodyPr>
              <a:lstStyle/>
              <a:p>
                <a:pPr algn="ctr"/>
                <a:r>
                  <a:rPr lang="en-US" altLang="zh-CN" sz="9600" b="1" i="1" dirty="0">
                    <a:solidFill>
                      <a:schemeClr val="bg1"/>
                    </a:solidFill>
                    <a:latin typeface="Calibri" panose="020F0502020204030204" pitchFamily="34" charset="0"/>
                    <a:ea typeface="Calibri" panose="020F0502020204030204" pitchFamily="34" charset="0"/>
                  </a:rPr>
                  <a:t>1</a:t>
                </a:r>
                <a:endParaRPr lang="zh-CN" altLang="en-US" sz="9600" b="1" i="1" dirty="0">
                  <a:solidFill>
                    <a:schemeClr val="bg1"/>
                  </a:solidFill>
                  <a:latin typeface="Calibri" panose="020F0502020204030204" pitchFamily="34" charset="0"/>
                  <a:ea typeface="Calibri" panose="020F0502020204030204" pitchFamily="34" charset="0"/>
                </a:endParaRPr>
              </a:p>
            </p:txBody>
          </p:sp>
        </p:grpSp>
        <p:sp>
          <p:nvSpPr>
            <p:cNvPr id="47" name="平行四边形 46"/>
            <p:cNvSpPr/>
            <p:nvPr/>
          </p:nvSpPr>
          <p:spPr>
            <a:xfrm rot="10800000">
              <a:off x="5155010" y="2819470"/>
              <a:ext cx="5269149" cy="725450"/>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2946400" y="3348046"/>
              <a:ext cx="18400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938800" y="2951363"/>
              <a:ext cx="3701568" cy="829945"/>
            </a:xfrm>
            <a:prstGeom prst="rect">
              <a:avLst/>
            </a:prstGeom>
          </p:spPr>
          <p:txBody>
            <a:bodyPr wrap="square">
              <a:spAutoFit/>
            </a:bodyPr>
            <a:lstStyle/>
            <a:p>
              <a:pPr algn="dist"/>
              <a:r>
                <a:rPr lang="zh-CN" altLang="en-US" sz="2400" b="1" dirty="0">
                  <a:solidFill>
                    <a:schemeClr val="bg1"/>
                  </a:solidFill>
                  <a:latin typeface="印品黑体" panose="00000500000000000000" pitchFamily="2" charset="-122"/>
                  <a:ea typeface="印品黑体" panose="00000500000000000000" pitchFamily="2" charset="-122"/>
                </a:rPr>
                <a:t>Enter title
</a:t>
              </a:r>
            </a:p>
          </p:txBody>
        </p:sp>
        <p:sp>
          <p:nvSpPr>
            <p:cNvPr id="38" name="平行四边形 37"/>
            <p:cNvSpPr/>
            <p:nvPr/>
          </p:nvSpPr>
          <p:spPr>
            <a:xfrm rot="10800000">
              <a:off x="1856934" y="1407114"/>
              <a:ext cx="9816906" cy="2758483"/>
            </a:xfrm>
            <a:prstGeom prst="parallelogram">
              <a:avLst>
                <a:gd name="adj" fmla="val 370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Picture 7"/>
          <p:cNvPicPr>
            <a:picLocks noChangeAspect="1"/>
          </p:cNvPicPr>
          <p:nvPr/>
        </p:nvPicPr>
        <p:blipFill>
          <a:blip r:embed="rId3"/>
          <a:stretch>
            <a:fillRect/>
          </a:stretch>
        </p:blipFill>
        <p:spPr>
          <a:xfrm>
            <a:off x="1425575" y="871220"/>
            <a:ext cx="1924050" cy="1800225"/>
          </a:xfrm>
          <a:prstGeom prst="rect">
            <a:avLst/>
          </a:prstGeom>
        </p:spPr>
      </p:pic>
      <p:pic>
        <p:nvPicPr>
          <p:cNvPr id="15" name="Picture 14"/>
          <p:cNvPicPr>
            <a:picLocks noChangeAspect="1"/>
          </p:cNvPicPr>
          <p:nvPr/>
        </p:nvPicPr>
        <p:blipFill>
          <a:blip r:embed="rId4"/>
          <a:stretch>
            <a:fillRect/>
          </a:stretch>
        </p:blipFill>
        <p:spPr>
          <a:xfrm>
            <a:off x="1270" y="-635"/>
            <a:ext cx="12190730" cy="6858635"/>
          </a:xfrm>
          <a:prstGeom prst="rect">
            <a:avLst/>
          </a:prstGeom>
        </p:spPr>
      </p:pic>
      <p:pic>
        <p:nvPicPr>
          <p:cNvPr id="19" name="Picture 18"/>
          <p:cNvPicPr>
            <a:picLocks noChangeAspect="1"/>
          </p:cNvPicPr>
          <p:nvPr/>
        </p:nvPicPr>
        <p:blipFill>
          <a:blip r:embed="rId5"/>
          <a:stretch>
            <a:fillRect/>
          </a:stretch>
        </p:blipFill>
        <p:spPr>
          <a:xfrm>
            <a:off x="4913630" y="-484505"/>
            <a:ext cx="7065645" cy="7065645"/>
          </a:xfrm>
          <a:prstGeom prst="rect">
            <a:avLst/>
          </a:prstGeom>
        </p:spPr>
      </p:pic>
      <p:sp>
        <p:nvSpPr>
          <p:cNvPr id="21" name="Text Box 20"/>
          <p:cNvSpPr txBox="1"/>
          <p:nvPr/>
        </p:nvSpPr>
        <p:spPr>
          <a:xfrm>
            <a:off x="6765290" y="2379345"/>
            <a:ext cx="3742055" cy="1753235"/>
          </a:xfrm>
          <a:prstGeom prst="rect">
            <a:avLst/>
          </a:prstGeom>
          <a:noFill/>
        </p:spPr>
        <p:txBody>
          <a:bodyPr wrap="square" rtlCol="0">
            <a:spAutoFit/>
          </a:bodyPr>
          <a:lstStyle/>
          <a:p>
            <a:r>
              <a:rPr lang="en-US" sz="5400" b="1">
                <a:solidFill>
                  <a:schemeClr val="tx2">
                    <a:lumMod val="50000"/>
                  </a:schemeClr>
                </a:solidFill>
              </a:rPr>
              <a:t>SENTIMENT ANALYSIS</a:t>
            </a:r>
            <a:endParaRPr lang="en-US" sz="3600" b="1">
              <a:solidFill>
                <a:schemeClr val="tx2">
                  <a:lumMod val="50000"/>
                </a:schemeClr>
              </a:solidFill>
            </a:endParaRPr>
          </a:p>
        </p:txBody>
      </p:sp>
      <p:pic>
        <p:nvPicPr>
          <p:cNvPr id="22" name="Picture 21"/>
          <p:cNvPicPr>
            <a:picLocks noChangeAspect="1"/>
          </p:cNvPicPr>
          <p:nvPr/>
        </p:nvPicPr>
        <p:blipFill>
          <a:blip r:embed="rId6"/>
          <a:stretch>
            <a:fillRect/>
          </a:stretch>
        </p:blipFill>
        <p:spPr>
          <a:xfrm>
            <a:off x="10382250" y="-349250"/>
            <a:ext cx="962025" cy="962025"/>
          </a:xfrm>
          <a:prstGeom prst="rect">
            <a:avLst/>
          </a:prstGeom>
        </p:spPr>
      </p:pic>
      <p:pic>
        <p:nvPicPr>
          <p:cNvPr id="24" name="Picture 23"/>
          <p:cNvPicPr>
            <a:picLocks noChangeAspect="1"/>
          </p:cNvPicPr>
          <p:nvPr/>
        </p:nvPicPr>
        <p:blipFill>
          <a:blip r:embed="rId7"/>
          <a:stretch>
            <a:fillRect/>
          </a:stretch>
        </p:blipFill>
        <p:spPr>
          <a:xfrm>
            <a:off x="11165840" y="-349250"/>
            <a:ext cx="962025" cy="962025"/>
          </a:xfrm>
          <a:prstGeom prst="rect">
            <a:avLst/>
          </a:prstGeom>
        </p:spPr>
      </p:pic>
      <p:pic>
        <p:nvPicPr>
          <p:cNvPr id="25" name="Picture 24"/>
          <p:cNvPicPr>
            <a:picLocks noChangeAspect="1"/>
          </p:cNvPicPr>
          <p:nvPr/>
        </p:nvPicPr>
        <p:blipFill>
          <a:blip r:embed="rId6"/>
          <a:stretch>
            <a:fillRect/>
          </a:stretch>
        </p:blipFill>
        <p:spPr>
          <a:xfrm>
            <a:off x="11229975" y="305435"/>
            <a:ext cx="962025" cy="962025"/>
          </a:xfrm>
          <a:prstGeom prst="rect">
            <a:avLst/>
          </a:prstGeom>
        </p:spPr>
      </p:pic>
      <p:pic>
        <p:nvPicPr>
          <p:cNvPr id="29" name="Picture 28"/>
          <p:cNvPicPr>
            <a:picLocks noChangeAspect="1"/>
          </p:cNvPicPr>
          <p:nvPr/>
        </p:nvPicPr>
        <p:blipFill>
          <a:blip r:embed="rId8"/>
          <a:stretch>
            <a:fillRect/>
          </a:stretch>
        </p:blipFill>
        <p:spPr>
          <a:xfrm>
            <a:off x="8774430" y="3429635"/>
            <a:ext cx="3417570" cy="3429635"/>
          </a:xfrm>
          <a:prstGeom prst="rect">
            <a:avLst/>
          </a:prstGeom>
        </p:spPr>
      </p:pic>
      <p:pic>
        <p:nvPicPr>
          <p:cNvPr id="31" name="Picture 30"/>
          <p:cNvPicPr>
            <a:picLocks noChangeAspect="1"/>
          </p:cNvPicPr>
          <p:nvPr/>
        </p:nvPicPr>
        <p:blipFill>
          <a:blip r:embed="rId9"/>
          <a:stretch>
            <a:fillRect/>
          </a:stretch>
        </p:blipFill>
        <p:spPr>
          <a:xfrm>
            <a:off x="10277475" y="4943475"/>
            <a:ext cx="1914525" cy="1914525"/>
          </a:xfrm>
          <a:prstGeom prst="rect">
            <a:avLst/>
          </a:prstGeom>
        </p:spPr>
      </p:pic>
      <p:pic>
        <p:nvPicPr>
          <p:cNvPr id="33" name="Picture 32"/>
          <p:cNvPicPr>
            <a:picLocks noChangeAspect="1"/>
          </p:cNvPicPr>
          <p:nvPr/>
        </p:nvPicPr>
        <p:blipFill>
          <a:blip r:embed="rId6"/>
          <a:stretch>
            <a:fillRect/>
          </a:stretch>
        </p:blipFill>
        <p:spPr>
          <a:xfrm flipV="1">
            <a:off x="-365760" y="305435"/>
            <a:ext cx="962025" cy="1096645"/>
          </a:xfrm>
          <a:prstGeom prst="rect">
            <a:avLst/>
          </a:prstGeom>
        </p:spPr>
      </p:pic>
      <p:pic>
        <p:nvPicPr>
          <p:cNvPr id="35" name="Picture 34"/>
          <p:cNvPicPr>
            <a:picLocks noChangeAspect="1"/>
          </p:cNvPicPr>
          <p:nvPr/>
        </p:nvPicPr>
        <p:blipFill>
          <a:blip r:embed="rId10"/>
          <a:stretch>
            <a:fillRect/>
          </a:stretch>
        </p:blipFill>
        <p:spPr>
          <a:xfrm>
            <a:off x="347345" y="-349250"/>
            <a:ext cx="962025" cy="1104900"/>
          </a:xfrm>
          <a:prstGeom prst="rect">
            <a:avLst/>
          </a:prstGeom>
        </p:spPr>
      </p:pic>
      <p:pic>
        <p:nvPicPr>
          <p:cNvPr id="36" name="Picture 35"/>
          <p:cNvPicPr>
            <a:picLocks noChangeAspect="1"/>
          </p:cNvPicPr>
          <p:nvPr/>
        </p:nvPicPr>
        <p:blipFill>
          <a:blip r:embed="rId7"/>
          <a:stretch>
            <a:fillRect/>
          </a:stretch>
        </p:blipFill>
        <p:spPr>
          <a:xfrm rot="5400000">
            <a:off x="-259715" y="-207645"/>
            <a:ext cx="962025" cy="962025"/>
          </a:xfrm>
          <a:prstGeom prst="rect">
            <a:avLst/>
          </a:prstGeom>
        </p:spPr>
      </p:pic>
      <p:pic>
        <p:nvPicPr>
          <p:cNvPr id="4" name="Picture 3"/>
          <p:cNvPicPr>
            <a:picLocks noChangeAspect="1"/>
          </p:cNvPicPr>
          <p:nvPr/>
        </p:nvPicPr>
        <p:blipFill>
          <a:blip r:embed="rId11"/>
          <a:stretch>
            <a:fillRect/>
          </a:stretch>
        </p:blipFill>
        <p:spPr>
          <a:xfrm>
            <a:off x="11415395" y="33020"/>
            <a:ext cx="1000125" cy="100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5302" b="5302"/>
          <a:stretch>
            <a:fillRect/>
          </a:stretch>
        </p:blipFill>
        <p:spPr>
          <a:xfrm>
            <a:off x="0" y="15456"/>
            <a:ext cx="12192000" cy="6858000"/>
          </a:xfrm>
          <a:prstGeom prst="rect">
            <a:avLst/>
          </a:prstGeom>
        </p:spPr>
      </p:pic>
      <p:sp>
        <p:nvSpPr>
          <p:cNvPr id="3" name="直角三角形 2"/>
          <p:cNvSpPr/>
          <p:nvPr/>
        </p:nvSpPr>
        <p:spPr>
          <a:xfrm rot="5400000">
            <a:off x="0" y="0"/>
            <a:ext cx="1551636" cy="1551636"/>
          </a:xfrm>
          <a:prstGeom prst="rtTriangle">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grpSp>
        <p:nvGrpSpPr>
          <p:cNvPr id="7" name="组合 6"/>
          <p:cNvGrpSpPr/>
          <p:nvPr/>
        </p:nvGrpSpPr>
        <p:grpSpPr>
          <a:xfrm>
            <a:off x="8046694" y="2728149"/>
            <a:ext cx="4145306" cy="4145306"/>
            <a:chOff x="5940723" y="2002731"/>
            <a:chExt cx="3060402" cy="3060402"/>
          </a:xfrm>
        </p:grpSpPr>
        <p:sp>
          <p:nvSpPr>
            <p:cNvPr id="8" name="直角三角形 7"/>
            <p:cNvSpPr/>
            <p:nvPr/>
          </p:nvSpPr>
          <p:spPr>
            <a:xfrm rot="16200000">
              <a:off x="5940723" y="2002731"/>
              <a:ext cx="3060402" cy="3060402"/>
            </a:xfrm>
            <a:prstGeom prst="rtTriangle">
              <a:avLst/>
            </a:prstGeom>
            <a:solidFill>
              <a:srgbClr val="3054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6" name="直角三角形 5"/>
            <p:cNvSpPr/>
            <p:nvPr/>
          </p:nvSpPr>
          <p:spPr>
            <a:xfrm rot="16200000">
              <a:off x="7592546" y="3654554"/>
              <a:ext cx="1408579" cy="1408579"/>
            </a:xfrm>
            <a:prstGeom prst="rtTriangle">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dirty="0">
                <a:solidFill>
                  <a:prstClr val="white"/>
                </a:solidFill>
                <a:latin typeface="Calibri" panose="020F0502020204030204"/>
                <a:ea typeface="SimSun" panose="02010600030101010101" pitchFamily="2" charset="-122"/>
              </a:endParaRPr>
            </a:p>
          </p:txBody>
        </p:sp>
      </p:grpSp>
      <p:sp>
        <p:nvSpPr>
          <p:cNvPr id="4" name="矩形 3"/>
          <p:cNvSpPr/>
          <p:nvPr/>
        </p:nvSpPr>
        <p:spPr>
          <a:xfrm rot="18900000">
            <a:off x="-838553" y="2699813"/>
            <a:ext cx="8117943" cy="376512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dirty="0">
              <a:solidFill>
                <a:prstClr val="white"/>
              </a:solidFill>
              <a:latin typeface="Calibri" panose="020F0502020204030204"/>
              <a:ea typeface="SimSun" panose="02010600030101010101" pitchFamily="2" charset="-122"/>
            </a:endParaRPr>
          </a:p>
        </p:txBody>
      </p:sp>
      <p:sp>
        <p:nvSpPr>
          <p:cNvPr id="5" name="矩形 4"/>
          <p:cNvSpPr/>
          <p:nvPr/>
        </p:nvSpPr>
        <p:spPr>
          <a:xfrm rot="18900000">
            <a:off x="-496030" y="1746605"/>
            <a:ext cx="1267950" cy="87519"/>
          </a:xfrm>
          <a:prstGeom prst="rect">
            <a:avLst/>
          </a:prstGeom>
          <a:solidFill>
            <a:srgbClr val="CCB02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14" name="矩形 13"/>
          <p:cNvSpPr/>
          <p:nvPr/>
        </p:nvSpPr>
        <p:spPr>
          <a:xfrm rot="18900000">
            <a:off x="468957" y="1401948"/>
            <a:ext cx="1089426" cy="61926"/>
          </a:xfrm>
          <a:prstGeom prst="rect">
            <a:avLst/>
          </a:prstGeom>
          <a:solidFill>
            <a:srgbClr val="3054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15" name="矩形 14"/>
          <p:cNvSpPr/>
          <p:nvPr/>
        </p:nvSpPr>
        <p:spPr>
          <a:xfrm rot="18900000">
            <a:off x="10828959" y="-39221"/>
            <a:ext cx="1267950" cy="87519"/>
          </a:xfrm>
          <a:prstGeom prst="rect">
            <a:avLst/>
          </a:prstGeom>
          <a:solidFill>
            <a:srgbClr val="30548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16" name="矩形 15"/>
          <p:cNvSpPr/>
          <p:nvPr/>
        </p:nvSpPr>
        <p:spPr>
          <a:xfrm rot="18900000">
            <a:off x="10452047" y="690138"/>
            <a:ext cx="2070848" cy="67333"/>
          </a:xfrm>
          <a:prstGeom prst="rect">
            <a:avLst/>
          </a:prstGeom>
          <a:solidFill>
            <a:srgbClr val="CCB02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17" name="矩形 16"/>
          <p:cNvSpPr/>
          <p:nvPr/>
        </p:nvSpPr>
        <p:spPr>
          <a:xfrm rot="18900000">
            <a:off x="11822716" y="159261"/>
            <a:ext cx="1267950" cy="105781"/>
          </a:xfrm>
          <a:prstGeom prst="rect">
            <a:avLst/>
          </a:prstGeom>
          <a:solidFill>
            <a:srgbClr val="30548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19" name="矩形 18"/>
          <p:cNvSpPr/>
          <p:nvPr/>
        </p:nvSpPr>
        <p:spPr>
          <a:xfrm>
            <a:off x="2179322" y="211900"/>
            <a:ext cx="8475345" cy="1014731"/>
          </a:xfrm>
          <a:prstGeom prst="rect">
            <a:avLst/>
          </a:prstGeom>
        </p:spPr>
        <p:txBody>
          <a:bodyPr wrap="square">
            <a:spAutoFit/>
          </a:bodyPr>
          <a:lstStyle/>
          <a:p>
            <a:pPr algn="l" defTabSz="1086485"/>
            <a:r>
              <a:rPr lang="en-US" altLang="zh-CN" sz="6000" b="1" i="1" dirty="0">
                <a:solidFill>
                  <a:schemeClr val="tx2">
                    <a:lumMod val="50000"/>
                  </a:schemeClr>
                </a:solidFill>
                <a:latin typeface="Calibri" panose="020F0502020204030204" pitchFamily="34" charset="0"/>
                <a:ea typeface="Calibri" panose="020F0502020204030204" pitchFamily="34" charset="0"/>
              </a:rPr>
              <a:t>MODELING RESULTS</a:t>
            </a:r>
          </a:p>
        </p:txBody>
      </p:sp>
      <p:sp>
        <p:nvSpPr>
          <p:cNvPr id="38" name="文本框 37"/>
          <p:cNvSpPr txBox="1"/>
          <p:nvPr/>
        </p:nvSpPr>
        <p:spPr>
          <a:xfrm>
            <a:off x="3248025" y="4076065"/>
            <a:ext cx="1073150" cy="424815"/>
          </a:xfrm>
          <a:prstGeom prst="rect">
            <a:avLst/>
          </a:prstGeom>
          <a:noFill/>
        </p:spPr>
        <p:txBody>
          <a:bodyPr wrap="square" rtlCol="0">
            <a:spAutoFit/>
          </a:bodyPr>
          <a:lstStyle/>
          <a:p>
            <a:pPr algn="ctr" defTabSz="1086485"/>
            <a:endParaRPr lang="zh-CN" altLang="en-US" sz="2165" dirty="0">
              <a:solidFill>
                <a:srgbClr val="17283D"/>
              </a:solidFill>
              <a:latin typeface="Calibri" panose="020F0502020204030204"/>
              <a:ea typeface="SimSun" panose="02010600030101010101" pitchFamily="2" charset="-122"/>
            </a:endParaRPr>
          </a:p>
        </p:txBody>
      </p:sp>
      <p:sp>
        <p:nvSpPr>
          <p:cNvPr id="39" name="文本框 38"/>
          <p:cNvSpPr txBox="1"/>
          <p:nvPr/>
        </p:nvSpPr>
        <p:spPr>
          <a:xfrm rot="18900000">
            <a:off x="6267615" y="3399508"/>
            <a:ext cx="7348129" cy="2093330"/>
          </a:xfrm>
          <a:prstGeom prst="rect">
            <a:avLst/>
          </a:prstGeom>
          <a:noFill/>
        </p:spPr>
        <p:txBody>
          <a:bodyPr wrap="square" rtlCol="0">
            <a:spAutoFit/>
          </a:bodyPr>
          <a:lstStyle/>
          <a:p>
            <a:pPr algn="dist" defTabSz="1086485"/>
            <a:r>
              <a:rPr lang="en-US" altLang="zh-CN" sz="13005" b="1" dirty="0">
                <a:solidFill>
                  <a:prstClr val="white">
                    <a:alpha val="15000"/>
                  </a:prstClr>
                </a:solidFill>
                <a:latin typeface="Calibri" panose="020F0502020204030204" pitchFamily="34" charset="0"/>
                <a:ea typeface="Calibri" panose="020F0502020204030204" pitchFamily="34" charset="0"/>
              </a:rPr>
              <a:t>SPORT</a:t>
            </a:r>
            <a:endParaRPr lang="zh-CN" altLang="en-US" sz="13005" b="1" dirty="0">
              <a:solidFill>
                <a:prstClr val="white">
                  <a:alpha val="15000"/>
                </a:prstClr>
              </a:solidFill>
              <a:latin typeface="Calibri" panose="020F0502020204030204" pitchFamily="34" charset="0"/>
              <a:ea typeface="Calibri" panose="020F0502020204030204" pitchFamily="34" charset="0"/>
            </a:endParaRPr>
          </a:p>
        </p:txBody>
      </p:sp>
      <p:pic>
        <p:nvPicPr>
          <p:cNvPr id="10" name="Picture 9"/>
          <p:cNvPicPr>
            <a:picLocks noChangeAspect="1"/>
          </p:cNvPicPr>
          <p:nvPr/>
        </p:nvPicPr>
        <p:blipFill>
          <a:blip r:embed="rId3"/>
          <a:stretch>
            <a:fillRect/>
          </a:stretch>
        </p:blipFill>
        <p:spPr>
          <a:xfrm>
            <a:off x="10706100" y="758190"/>
            <a:ext cx="1485900" cy="1695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1+#ppt_w/2"/>
                                              </p:val>
                                            </p:tav>
                                            <p:tav tm="100000">
                                              <p:val>
                                                <p:strVal val="#ppt_x"/>
                                              </p:val>
                                            </p:tav>
                                          </p:tavLst>
                                        </p:anim>
                                        <p:anim calcmode="lin" valueType="num">
                                          <p:cBhvr additive="base">
                                            <p:cTn id="17" dur="75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1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1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1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14" grpId="0" bldLvl="0" animBg="1"/>
          <p:bldP spid="15" grpId="0" bldLvl="0" animBg="1"/>
          <p:bldP spid="16" grpId="0" bldLvl="0" animBg="1"/>
          <p:bldP spid="17" grpId="0" bldLvl="0" animBg="1"/>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1+#ppt_w/2"/>
                                              </p:val>
                                            </p:tav>
                                            <p:tav tm="100000">
                                              <p:val>
                                                <p:strVal val="#ppt_x"/>
                                              </p:val>
                                            </p:tav>
                                          </p:tavLst>
                                        </p:anim>
                                        <p:anim calcmode="lin" valueType="num">
                                          <p:cBhvr additive="base">
                                            <p:cTn id="17" dur="75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1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8"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12"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12"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14" grpId="0" bldLvl="0" animBg="1"/>
          <p:bldP spid="15" grpId="0" bldLvl="0" animBg="1"/>
          <p:bldP spid="16" grpId="0" bldLvl="0" animBg="1"/>
          <p:bldP spid="17" grpId="0" bldLvl="0" animBg="1"/>
          <p:bldP spid="3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1"/>
            <a:chOff x="1540622" y="768284"/>
            <a:chExt cx="12192000" cy="6858001"/>
          </a:xfrm>
        </p:grpSpPr>
        <p:pic>
          <p:nvPicPr>
            <p:cNvPr id="2" name="图片 1"/>
            <p:cNvPicPr>
              <a:picLocks noChangeAspect="1"/>
            </p:cNvPicPr>
            <p:nvPr/>
          </p:nvPicPr>
          <p:blipFill rotWithShape="1">
            <a:blip r:embed="rId2"/>
            <a:srcRect t="7813" b="7813"/>
            <a:stretch>
              <a:fillRect/>
            </a:stretch>
          </p:blipFill>
          <p:spPr>
            <a:xfrm>
              <a:off x="1540622" y="768284"/>
              <a:ext cx="12192000" cy="6858000"/>
            </a:xfrm>
            <a:prstGeom prst="rect">
              <a:avLst/>
            </a:prstGeom>
          </p:spPr>
        </p:pic>
        <p:sp>
          <p:nvSpPr>
            <p:cNvPr id="20" name="矩形 19"/>
            <p:cNvSpPr/>
            <p:nvPr/>
          </p:nvSpPr>
          <p:spPr>
            <a:xfrm>
              <a:off x="1540622" y="768284"/>
              <a:ext cx="12192000" cy="6858001"/>
            </a:xfrm>
            <a:prstGeom prst="rect">
              <a:avLst/>
            </a:prstGeom>
            <a:solidFill>
              <a:schemeClr val="tx2">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Didot"/>
                <a:ea typeface="Calibri" panose="020F0502020204030204" pitchFamily="34" charset="0"/>
                <a:cs typeface="+mn-cs"/>
              </a:endParaRPr>
            </a:p>
          </p:txBody>
        </p:sp>
      </p:grpSp>
      <p:sp>
        <p:nvSpPr>
          <p:cNvPr id="36" name="矩形 35"/>
          <p:cNvSpPr/>
          <p:nvPr/>
        </p:nvSpPr>
        <p:spPr>
          <a:xfrm>
            <a:off x="6220773" y="4404452"/>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srgbClr val="525252"/>
                </a:solidFill>
                <a:effectLst/>
                <a:uLnTx/>
                <a:uFillTx/>
                <a:latin typeface="Calibri" panose="020F0502020204030204" pitchFamily="34" charset="0"/>
                <a:ea typeface="Calibri" panose="020F0502020204030204" pitchFamily="34" charset="0"/>
                <a:cs typeface="+mn-cs"/>
              </a:rPr>
            </a:br>
            <a:br>
              <a:rPr kumimoji="0" lang="zh-CN" altLang="en-US" sz="1800" b="0" i="0" u="none" strike="noStrike" kern="1200" cap="none" spc="0" normalizeH="0" baseline="0" noProof="0" dirty="0">
                <a:ln>
                  <a:noFill/>
                </a:ln>
                <a:solidFill>
                  <a:srgbClr val="525252"/>
                </a:solidFill>
                <a:effectLst/>
                <a:uLnTx/>
                <a:uFillTx/>
                <a:latin typeface="Calibri" panose="020F0502020204030204" pitchFamily="34" charset="0"/>
                <a:ea typeface="Calibri" panose="020F0502020204030204" pitchFamily="34" charset="0"/>
                <a:cs typeface="+mn-cs"/>
              </a:rPr>
            </a:br>
            <a:br>
              <a:rPr kumimoji="0" lang="zh-CN" altLang="en-US" sz="1800" b="0" i="0" u="none" strike="noStrike" kern="1200" cap="none" spc="0" normalizeH="0" baseline="0" noProof="0" dirty="0">
                <a:ln>
                  <a:noFill/>
                </a:ln>
                <a:solidFill>
                  <a:srgbClr val="525252"/>
                </a:solidFill>
                <a:effectLst/>
                <a:uLnTx/>
                <a:uFillTx/>
                <a:latin typeface="Calibri" panose="020F0502020204030204" pitchFamily="34" charset="0"/>
                <a:ea typeface="Calibri" panose="020F0502020204030204" pitchFamily="34" charset="0"/>
                <a:cs typeface="+mn-cs"/>
              </a:rPr>
            </a:br>
            <a:br>
              <a:rPr kumimoji="0" lang="zh-CN" altLang="en-US" sz="1800" b="0" i="0" u="none" strike="noStrike" kern="1200" cap="none" spc="0" normalizeH="0" baseline="0" noProof="0" dirty="0">
                <a:ln>
                  <a:noFill/>
                </a:ln>
                <a:solidFill>
                  <a:srgbClr val="525252"/>
                </a:solidFill>
                <a:effectLst/>
                <a:uLnTx/>
                <a:uFillTx/>
                <a:latin typeface="Calibri" panose="020F0502020204030204" pitchFamily="34" charset="0"/>
                <a:ea typeface="Calibri" panose="020F0502020204030204" pitchFamily="34" charset="0"/>
                <a:cs typeface="+mn-cs"/>
              </a:rPr>
            </a:br>
            <a:endParaRPr kumimoji="0" lang="zh-CN" altLang="en-US" sz="1800" b="0" i="0" u="none" strike="noStrike" kern="1200" cap="none" spc="0" normalizeH="0" baseline="0" noProof="0" dirty="0">
              <a:ln>
                <a:noFill/>
              </a:ln>
              <a:solidFill>
                <a:srgbClr val="585656"/>
              </a:solidFill>
              <a:effectLst/>
              <a:uLnTx/>
              <a:uFillTx/>
              <a:latin typeface="Didot"/>
              <a:ea typeface="Calibri" panose="020F0502020204030204" pitchFamily="34" charset="0"/>
              <a:cs typeface="+mn-cs"/>
            </a:endParaRPr>
          </a:p>
        </p:txBody>
      </p:sp>
      <p:sp>
        <p:nvSpPr>
          <p:cNvPr id="79" name="矩形 78"/>
          <p:cNvSpPr/>
          <p:nvPr/>
        </p:nvSpPr>
        <p:spPr>
          <a:xfrm>
            <a:off x="0" y="1393371"/>
            <a:ext cx="12176166" cy="4078515"/>
          </a:xfrm>
          <a:prstGeom prst="rect">
            <a:avLst/>
          </a:prstGeom>
          <a:solidFill>
            <a:srgbClr val="233C5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Didot"/>
              <a:ea typeface="Calibri" panose="020F0502020204030204" pitchFamily="34" charset="0"/>
              <a:cs typeface="+mn-cs"/>
            </a:endParaRPr>
          </a:p>
        </p:txBody>
      </p:sp>
      <p:grpSp>
        <p:nvGrpSpPr>
          <p:cNvPr id="8" name="组合 7"/>
          <p:cNvGrpSpPr/>
          <p:nvPr/>
        </p:nvGrpSpPr>
        <p:grpSpPr>
          <a:xfrm>
            <a:off x="637459" y="986971"/>
            <a:ext cx="4626821" cy="4996523"/>
            <a:chOff x="637459" y="986971"/>
            <a:chExt cx="4626821" cy="4996523"/>
          </a:xfrm>
        </p:grpSpPr>
        <p:sp>
          <p:nvSpPr>
            <p:cNvPr id="103" name="矩形 102"/>
            <p:cNvSpPr/>
            <p:nvPr/>
          </p:nvSpPr>
          <p:spPr>
            <a:xfrm>
              <a:off x="750338" y="1092179"/>
              <a:ext cx="4513942" cy="489131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Didot"/>
                <a:ea typeface="Calibri" panose="020F0502020204030204" pitchFamily="34" charset="0"/>
                <a:cs typeface="+mn-cs"/>
              </a:endParaRPr>
            </a:p>
          </p:txBody>
        </p:sp>
        <p:sp>
          <p:nvSpPr>
            <p:cNvPr id="104" name="矩形 103"/>
            <p:cNvSpPr/>
            <p:nvPr/>
          </p:nvSpPr>
          <p:spPr>
            <a:xfrm>
              <a:off x="637459" y="986971"/>
              <a:ext cx="4513942" cy="4891315"/>
            </a:xfrm>
            <a:prstGeom prst="rect">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Didot"/>
                <a:ea typeface="Calibri" panose="020F0502020204030204" pitchFamily="34" charset="0"/>
                <a:cs typeface="+mn-cs"/>
              </a:endParaRPr>
            </a:p>
          </p:txBody>
        </p:sp>
        <p:sp>
          <p:nvSpPr>
            <p:cNvPr id="81" name="矩形 80"/>
            <p:cNvSpPr/>
            <p:nvPr/>
          </p:nvSpPr>
          <p:spPr>
            <a:xfrm>
              <a:off x="1043218" y="1609974"/>
              <a:ext cx="3521075" cy="1198880"/>
            </a:xfrm>
            <a:prstGeom prst="rect">
              <a:avLst/>
            </a:prstGeom>
          </p:spPr>
          <p:txBody>
            <a:bodyPr wrap="none">
              <a:spAutoFit/>
            </a:bodyPr>
            <a:lstStyle/>
            <a:p>
              <a:pPr lvl="0">
                <a:defRPr/>
              </a:pPr>
              <a:r>
                <a:rPr lang="en-US" altLang="zh-CN" sz="3600" b="1" i="1" u="sng" dirty="0">
                  <a:ln w="6350">
                    <a:noFill/>
                  </a:ln>
                  <a:solidFill>
                    <a:srgbClr val="FFFFFF"/>
                  </a:solidFill>
                  <a:latin typeface="Calibri" panose="020F0502020204030204" pitchFamily="34" charset="0"/>
                  <a:ea typeface="Calibri" panose="020F0502020204030204" pitchFamily="34" charset="0"/>
                  <a:cs typeface="Times New Roman" panose="02020603050405020304" pitchFamily="18" charset="0"/>
                </a:rPr>
                <a:t>Model Evaluation</a:t>
              </a:r>
              <a:r>
                <a:rPr lang="zh-CN" altLang="en-US" sz="3600" b="1" i="1" dirty="0">
                  <a:ln w="6350">
                    <a:noFill/>
                  </a:ln>
                  <a:solidFill>
                    <a:srgbClr val="FFFFFF"/>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83" name="矩形 82"/>
            <p:cNvSpPr/>
            <p:nvPr/>
          </p:nvSpPr>
          <p:spPr>
            <a:xfrm>
              <a:off x="1043219" y="2499962"/>
              <a:ext cx="3667312" cy="2326640"/>
            </a:xfrm>
            <a:prstGeom prst="rect">
              <a:avLst/>
            </a:prstGeom>
          </p:spPr>
          <p:txBody>
            <a:bodyPr wrap="square">
              <a:spAutoFit/>
            </a:bodyPr>
            <a:lstStyle/>
            <a:p>
              <a:pPr algn="just">
                <a:lnSpc>
                  <a:spcPct val="130000"/>
                </a:lnSpc>
                <a:spcAft>
                  <a:spcPts val="600"/>
                </a:spcAft>
                <a:defRPr/>
              </a:pPr>
              <a:r>
                <a:rPr lang="zh-CN" altLang="en-US" dirty="0">
                  <a:solidFill>
                    <a:prstClr val="white"/>
                  </a:solidFill>
                  <a:latin typeface="Calibri" panose="020F0502020204030204" pitchFamily="34" charset="0"/>
                  <a:ea typeface="Calibri" panose="020F0502020204030204" pitchFamily="34" charset="0"/>
                </a:rPr>
                <a:t>The best Model is the Vader Model with an Accuracy of 0.9460, precision of 0.9474,Recall of 0.9460 and a F1Score  0.9465
</a:t>
              </a:r>
            </a:p>
            <a:p>
              <a:pPr lvl="0" algn="just">
                <a:lnSpc>
                  <a:spcPct val="130000"/>
                </a:lnSpc>
                <a:spcAft>
                  <a:spcPts val="600"/>
                </a:spcAft>
                <a:defRPr/>
              </a:pPr>
              <a:endParaRPr lang="zh-CN" altLang="en-US"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grpSp>
      <p:pic>
        <p:nvPicPr>
          <p:cNvPr id="5" name="Picture 4"/>
          <p:cNvPicPr>
            <a:picLocks noChangeAspect="1"/>
          </p:cNvPicPr>
          <p:nvPr/>
        </p:nvPicPr>
        <p:blipFill>
          <a:blip r:embed="rId3"/>
          <a:stretch>
            <a:fillRect/>
          </a:stretch>
        </p:blipFill>
        <p:spPr>
          <a:xfrm>
            <a:off x="10422255" y="24130"/>
            <a:ext cx="1391920" cy="1381760"/>
          </a:xfrm>
          <a:prstGeom prst="rect">
            <a:avLst/>
          </a:prstGeom>
        </p:spPr>
      </p:pic>
      <p:sp>
        <p:nvSpPr>
          <p:cNvPr id="11" name="Rectangles 10"/>
          <p:cNvSpPr/>
          <p:nvPr/>
        </p:nvSpPr>
        <p:spPr>
          <a:xfrm>
            <a:off x="6339840" y="2199640"/>
            <a:ext cx="4934585" cy="350520"/>
          </a:xfrm>
          <a:prstGeom prst="rect">
            <a:avLst/>
          </a:prstGeom>
          <a:gradFill>
            <a:gsLst>
              <a:gs pos="0">
                <a:srgbClr val="FECF40"/>
              </a:gs>
              <a:gs pos="100000">
                <a:srgbClr val="846C21"/>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2" name="Picture 11"/>
          <p:cNvPicPr preferRelativeResize="0">
            <a:picLocks noChangeAspect="1"/>
          </p:cNvPicPr>
          <p:nvPr/>
        </p:nvPicPr>
        <p:blipFill>
          <a:blip r:embed="rId4">
            <a:lum bright="70000" contrast="-70000"/>
          </a:blip>
          <a:stretch>
            <a:fillRect/>
          </a:stretch>
        </p:blipFill>
        <p:spPr>
          <a:xfrm>
            <a:off x="6339840" y="2727960"/>
            <a:ext cx="4191635" cy="381000"/>
          </a:xfrm>
          <a:prstGeom prst="rect">
            <a:avLst/>
          </a:prstGeom>
          <a:gradFill flip="none" rotWithShape="1">
            <a:gsLst>
              <a:gs pos="0">
                <a:srgbClr val="E30000"/>
              </a:gs>
              <a:gs pos="100000">
                <a:srgbClr val="760303"/>
              </a:gs>
            </a:gsLst>
            <a:path path="shape">
              <a:fillToRect l="50000" t="50000" r="50000" b="50000"/>
            </a:path>
            <a:tileRect/>
          </a:gradFill>
          <a:ln>
            <a:solidFill>
              <a:schemeClr val="accent2"/>
            </a:solidFill>
          </a:ln>
        </p:spPr>
      </p:pic>
      <p:pic>
        <p:nvPicPr>
          <p:cNvPr id="13" name="Picture 12"/>
          <p:cNvPicPr>
            <a:picLocks noChangeAspect="1"/>
          </p:cNvPicPr>
          <p:nvPr/>
        </p:nvPicPr>
        <p:blipFill>
          <a:blip r:embed="rId4"/>
          <a:stretch>
            <a:fillRect/>
          </a:stretch>
        </p:blipFill>
        <p:spPr>
          <a:xfrm>
            <a:off x="6339840" y="3286760"/>
            <a:ext cx="3692525" cy="381000"/>
          </a:xfrm>
          <a:prstGeom prst="rect">
            <a:avLst/>
          </a:prstGeom>
        </p:spPr>
      </p:pic>
      <p:cxnSp>
        <p:nvCxnSpPr>
          <p:cNvPr id="14" name="Straight Connector 13"/>
          <p:cNvCxnSpPr/>
          <p:nvPr/>
        </p:nvCxnSpPr>
        <p:spPr>
          <a:xfrm>
            <a:off x="6299835" y="1889125"/>
            <a:ext cx="26670" cy="1944370"/>
          </a:xfrm>
          <a:prstGeom prst="line">
            <a:avLst/>
          </a:prstGeom>
        </p:spPr>
        <p:style>
          <a:lnRef idx="2">
            <a:schemeClr val="accent1"/>
          </a:lnRef>
          <a:fillRef idx="0">
            <a:srgbClr val="FFFFFF"/>
          </a:fillRef>
          <a:effectRef idx="0">
            <a:srgbClr val="FFFFFF"/>
          </a:effectRef>
          <a:fontRef idx="minor">
            <a:schemeClr val="tx1"/>
          </a:fontRef>
        </p:style>
      </p:cxnSp>
      <p:sp>
        <p:nvSpPr>
          <p:cNvPr id="16" name="Text Box 15"/>
          <p:cNvSpPr txBox="1"/>
          <p:nvPr/>
        </p:nvSpPr>
        <p:spPr>
          <a:xfrm>
            <a:off x="6340475" y="2226945"/>
            <a:ext cx="3185795" cy="368300"/>
          </a:xfrm>
          <a:prstGeom prst="rect">
            <a:avLst/>
          </a:prstGeom>
          <a:noFill/>
        </p:spPr>
        <p:txBody>
          <a:bodyPr wrap="square" rtlCol="0">
            <a:spAutoFit/>
          </a:bodyPr>
          <a:lstStyle/>
          <a:p>
            <a:r>
              <a:rPr lang="en-US"/>
              <a:t>Vader Model -  94.6%</a:t>
            </a:r>
          </a:p>
        </p:txBody>
      </p:sp>
      <p:sp>
        <p:nvSpPr>
          <p:cNvPr id="17" name="Text Box 16"/>
          <p:cNvSpPr txBox="1"/>
          <p:nvPr/>
        </p:nvSpPr>
        <p:spPr>
          <a:xfrm>
            <a:off x="6340475" y="2724785"/>
            <a:ext cx="4190365" cy="361315"/>
          </a:xfrm>
          <a:prstGeom prst="rect">
            <a:avLst/>
          </a:prstGeom>
          <a:gradFill>
            <a:gsLst>
              <a:gs pos="0">
                <a:srgbClr val="FE4444"/>
              </a:gs>
              <a:gs pos="100000">
                <a:srgbClr val="832B2B"/>
              </a:gs>
            </a:gsLst>
            <a:lin scaled="0"/>
          </a:gradFill>
        </p:spPr>
        <p:txBody>
          <a:bodyPr wrap="square" rtlCol="0">
            <a:noAutofit/>
          </a:bodyPr>
          <a:lstStyle/>
          <a:p>
            <a:r>
              <a:rPr lang="en-US"/>
              <a:t>Tuned Random Forest Model - 80.2%</a:t>
            </a:r>
          </a:p>
        </p:txBody>
      </p:sp>
      <p:sp>
        <p:nvSpPr>
          <p:cNvPr id="18" name="Text Box 17"/>
          <p:cNvSpPr txBox="1"/>
          <p:nvPr/>
        </p:nvSpPr>
        <p:spPr>
          <a:xfrm>
            <a:off x="6340475" y="3241675"/>
            <a:ext cx="4190365" cy="409575"/>
          </a:xfrm>
          <a:prstGeom prst="rect">
            <a:avLst/>
          </a:prstGeom>
          <a:gradFill>
            <a:gsLst>
              <a:gs pos="0">
                <a:srgbClr val="FBFB11"/>
              </a:gs>
              <a:gs pos="100000">
                <a:srgbClr val="838309"/>
              </a:gs>
            </a:gsLst>
            <a:lin scaled="0"/>
          </a:gradFill>
        </p:spPr>
        <p:txBody>
          <a:bodyPr wrap="square" rtlCol="0">
            <a:noAutofit/>
          </a:bodyPr>
          <a:lstStyle/>
          <a:p>
            <a:r>
              <a:rPr lang="en-US"/>
              <a:t>Random Forest Model - 80.2%</a:t>
            </a:r>
          </a:p>
        </p:txBody>
      </p:sp>
      <p:sp>
        <p:nvSpPr>
          <p:cNvPr id="19" name="Text Box 18"/>
          <p:cNvSpPr txBox="1"/>
          <p:nvPr/>
        </p:nvSpPr>
        <p:spPr>
          <a:xfrm>
            <a:off x="6421120" y="1713865"/>
            <a:ext cx="2943225" cy="398780"/>
          </a:xfrm>
          <a:prstGeom prst="rect">
            <a:avLst/>
          </a:prstGeom>
          <a:noFill/>
        </p:spPr>
        <p:txBody>
          <a:bodyPr wrap="square" rtlCol="0">
            <a:spAutoFit/>
          </a:bodyPr>
          <a:lstStyle/>
          <a:p>
            <a:r>
              <a:rPr lang="en-US" sz="2000" b="1">
                <a:solidFill>
                  <a:schemeClr val="tx1"/>
                </a:solidFill>
              </a:rPr>
              <a:t>ACCURACY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8" fill="hold" grpId="0" nodeType="withEffect">
                                  <p:stCondLst>
                                    <p:cond delay="500"/>
                                  </p:stCondLst>
                                  <p:childTnLst>
                                    <p:set>
                                      <p:cBhvr>
                                        <p:cTn id="9" dur="1" fill="hold">
                                          <p:stCondLst>
                                            <p:cond delay="0"/>
                                          </p:stCondLst>
                                        </p:cTn>
                                        <p:tgtEl>
                                          <p:spTgt spid="79"/>
                                        </p:tgtEl>
                                        <p:attrNameLst>
                                          <p:attrName>style.visibility</p:attrName>
                                        </p:attrNameLst>
                                      </p:cBhvr>
                                      <p:to>
                                        <p:strVal val="visible"/>
                                      </p:to>
                                    </p:set>
                                    <p:anim calcmode="lin" valueType="num">
                                      <p:cBhvr additive="base">
                                        <p:cTn id="10" dur="500" fill="hold"/>
                                        <p:tgtEl>
                                          <p:spTgt spid="79"/>
                                        </p:tgtEl>
                                        <p:attrNameLst>
                                          <p:attrName>ppt_x</p:attrName>
                                        </p:attrNameLst>
                                      </p:cBhvr>
                                      <p:tavLst>
                                        <p:tav tm="0">
                                          <p:val>
                                            <p:strVal val="0-#ppt_w/2"/>
                                          </p:val>
                                        </p:tav>
                                        <p:tav tm="100000">
                                          <p:val>
                                            <p:strVal val="#ppt_x"/>
                                          </p:val>
                                        </p:tav>
                                      </p:tavLst>
                                    </p:anim>
                                    <p:anim calcmode="lin" valueType="num">
                                      <p:cBhvr additive="base">
                                        <p:cTn id="11" dur="500" fill="hold"/>
                                        <p:tgtEl>
                                          <p:spTgt spid="79"/>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7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288" y="-5787"/>
            <a:ext cx="12212576" cy="6869574"/>
            <a:chOff x="-10288" y="380293"/>
            <a:chExt cx="12212576" cy="6869574"/>
          </a:xfrm>
        </p:grpSpPr>
        <p:pic>
          <p:nvPicPr>
            <p:cNvPr id="5" name="图片 4"/>
            <p:cNvPicPr>
              <a:picLocks noChangeAspect="1"/>
            </p:cNvPicPr>
            <p:nvPr/>
          </p:nvPicPr>
          <p:blipFill rotWithShape="1">
            <a:blip r:embed="rId2"/>
            <a:srcRect t="7813" b="7813"/>
            <a:stretch>
              <a:fillRect/>
            </a:stretch>
          </p:blipFill>
          <p:spPr>
            <a:xfrm>
              <a:off x="-10288" y="380293"/>
              <a:ext cx="12212576" cy="6869574"/>
            </a:xfrm>
            <a:prstGeom prst="rect">
              <a:avLst/>
            </a:prstGeom>
          </p:spPr>
        </p:pic>
        <p:sp>
          <p:nvSpPr>
            <p:cNvPr id="3" name="矩形 2"/>
            <p:cNvSpPr/>
            <p:nvPr/>
          </p:nvSpPr>
          <p:spPr>
            <a:xfrm>
              <a:off x="-10288" y="380293"/>
              <a:ext cx="12212576" cy="68695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latin typeface="Calibri" panose="020F0502020204030204" pitchFamily="34" charset="0"/>
                <a:ea typeface="Calibri" panose="020F0502020204030204" pitchFamily="34" charset="0"/>
              </a:endParaRPr>
            </a:p>
          </p:txBody>
        </p:sp>
      </p:grpSp>
      <p:grpSp>
        <p:nvGrpSpPr>
          <p:cNvPr id="11" name="组合 10"/>
          <p:cNvGrpSpPr/>
          <p:nvPr/>
        </p:nvGrpSpPr>
        <p:grpSpPr>
          <a:xfrm>
            <a:off x="0" y="-2893"/>
            <a:ext cx="5075288" cy="6863787"/>
            <a:chOff x="-1820886" y="61063"/>
            <a:chExt cx="5075288" cy="6863787"/>
          </a:xfrm>
        </p:grpSpPr>
        <p:pic>
          <p:nvPicPr>
            <p:cNvPr id="42" name="图片 41"/>
            <p:cNvPicPr>
              <a:picLocks noChangeAspect="1"/>
            </p:cNvPicPr>
            <p:nvPr/>
          </p:nvPicPr>
          <p:blipFill rotWithShape="1">
            <a:blip r:embed="rId2"/>
            <a:srcRect t="7921" r="58442" b="7921"/>
            <a:stretch>
              <a:fillRect/>
            </a:stretch>
          </p:blipFill>
          <p:spPr>
            <a:xfrm>
              <a:off x="-1820886" y="66926"/>
              <a:ext cx="5075288" cy="6852061"/>
            </a:xfrm>
            <a:custGeom>
              <a:avLst/>
              <a:gdLst>
                <a:gd name="connsiteX0" fmla="*/ 0 w 5075288"/>
                <a:gd name="connsiteY0" fmla="*/ 0 h 6852061"/>
                <a:gd name="connsiteX1" fmla="*/ 2679864 w 5075288"/>
                <a:gd name="connsiteY1" fmla="*/ 0 h 6852061"/>
                <a:gd name="connsiteX2" fmla="*/ 5075288 w 5075288"/>
                <a:gd name="connsiteY2" fmla="*/ 6852061 h 6852061"/>
                <a:gd name="connsiteX3" fmla="*/ 0 w 5075288"/>
                <a:gd name="connsiteY3" fmla="*/ 6852061 h 6852061"/>
              </a:gdLst>
              <a:ahLst/>
              <a:cxnLst>
                <a:cxn ang="0">
                  <a:pos x="connsiteX0" y="connsiteY0"/>
                </a:cxn>
                <a:cxn ang="0">
                  <a:pos x="connsiteX1" y="connsiteY1"/>
                </a:cxn>
                <a:cxn ang="0">
                  <a:pos x="connsiteX2" y="connsiteY2"/>
                </a:cxn>
                <a:cxn ang="0">
                  <a:pos x="connsiteX3" y="connsiteY3"/>
                </a:cxn>
              </a:cxnLst>
              <a:rect l="l" t="t" r="r" b="b"/>
              <a:pathLst>
                <a:path w="5075288" h="6852061">
                  <a:moveTo>
                    <a:pt x="0" y="0"/>
                  </a:moveTo>
                  <a:lnTo>
                    <a:pt x="2679864" y="0"/>
                  </a:lnTo>
                  <a:lnTo>
                    <a:pt x="5075288" y="6852061"/>
                  </a:lnTo>
                  <a:lnTo>
                    <a:pt x="0" y="6852061"/>
                  </a:lnTo>
                  <a:close/>
                </a:path>
              </a:pathLst>
            </a:custGeom>
          </p:spPr>
        </p:pic>
        <p:sp>
          <p:nvSpPr>
            <p:cNvPr id="36" name="矩形 27"/>
            <p:cNvSpPr/>
            <p:nvPr/>
          </p:nvSpPr>
          <p:spPr>
            <a:xfrm>
              <a:off x="-1820886" y="61063"/>
              <a:ext cx="5075288" cy="6863787"/>
            </a:xfrm>
            <a:custGeom>
              <a:avLst/>
              <a:gdLst>
                <a:gd name="connsiteX0" fmla="*/ 0 w 6096000"/>
                <a:gd name="connsiteY0" fmla="*/ 0 h 6852061"/>
                <a:gd name="connsiteX1" fmla="*/ 6096000 w 6096000"/>
                <a:gd name="connsiteY1" fmla="*/ 0 h 6852061"/>
                <a:gd name="connsiteX2" fmla="*/ 6096000 w 6096000"/>
                <a:gd name="connsiteY2" fmla="*/ 6852061 h 6852061"/>
                <a:gd name="connsiteX3" fmla="*/ 0 w 6096000"/>
                <a:gd name="connsiteY3" fmla="*/ 6852061 h 6852061"/>
                <a:gd name="connsiteX4" fmla="*/ 0 w 6096000"/>
                <a:gd name="connsiteY4" fmla="*/ 0 h 6852061"/>
                <a:gd name="connsiteX0-1" fmla="*/ 0 w 6096000"/>
                <a:gd name="connsiteY0-2" fmla="*/ 0 h 6852061"/>
                <a:gd name="connsiteX1-3" fmla="*/ 3572719 w 6096000"/>
                <a:gd name="connsiteY1-4" fmla="*/ 0 h 6852061"/>
                <a:gd name="connsiteX2-5" fmla="*/ 6096000 w 6096000"/>
                <a:gd name="connsiteY2-6" fmla="*/ 6852061 h 6852061"/>
                <a:gd name="connsiteX3-7" fmla="*/ 0 w 6096000"/>
                <a:gd name="connsiteY3-8" fmla="*/ 6852061 h 6852061"/>
                <a:gd name="connsiteX4-9" fmla="*/ 0 w 6096000"/>
                <a:gd name="connsiteY4-10" fmla="*/ 0 h 6852061"/>
                <a:gd name="connsiteX0-11" fmla="*/ 0 w 6096000"/>
                <a:gd name="connsiteY0-12" fmla="*/ 0 h 6852061"/>
                <a:gd name="connsiteX1-13" fmla="*/ 3218822 w 6096000"/>
                <a:gd name="connsiteY1-14" fmla="*/ 0 h 6852061"/>
                <a:gd name="connsiteX2-15" fmla="*/ 6096000 w 6096000"/>
                <a:gd name="connsiteY2-16" fmla="*/ 6852061 h 6852061"/>
                <a:gd name="connsiteX3-17" fmla="*/ 0 w 6096000"/>
                <a:gd name="connsiteY3-18" fmla="*/ 6852061 h 6852061"/>
                <a:gd name="connsiteX4-19" fmla="*/ 0 w 6096000"/>
                <a:gd name="connsiteY4-20" fmla="*/ 0 h 68520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6000" h="6852061">
                  <a:moveTo>
                    <a:pt x="0" y="0"/>
                  </a:moveTo>
                  <a:lnTo>
                    <a:pt x="3218822" y="0"/>
                  </a:lnTo>
                  <a:lnTo>
                    <a:pt x="6096000" y="6852061"/>
                  </a:lnTo>
                  <a:lnTo>
                    <a:pt x="0" y="6852061"/>
                  </a:lnTo>
                  <a:lnTo>
                    <a:pt x="0" y="0"/>
                  </a:lnTo>
                  <a:close/>
                </a:path>
              </a:pathLst>
            </a:custGeom>
            <a:solidFill>
              <a:srgbClr val="233C5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869690" y="1336347"/>
            <a:ext cx="7880985" cy="886538"/>
            <a:chOff x="2869690" y="1336347"/>
            <a:chExt cx="7880985" cy="886538"/>
          </a:xfrm>
        </p:grpSpPr>
        <p:sp>
          <p:nvSpPr>
            <p:cNvPr id="43" name="平行四边形 42"/>
            <p:cNvSpPr/>
            <p:nvPr/>
          </p:nvSpPr>
          <p:spPr>
            <a:xfrm rot="10800000">
              <a:off x="2869690" y="1458438"/>
              <a:ext cx="898283" cy="479045"/>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123516" y="1467127"/>
              <a:ext cx="390631" cy="461665"/>
            </a:xfrm>
            <a:prstGeom prst="rect">
              <a:avLst/>
            </a:prstGeom>
            <a:noFill/>
          </p:spPr>
          <p:txBody>
            <a:bodyPr wrap="square" rtlCol="0">
              <a:spAutoFit/>
            </a:bodyPr>
            <a:lstStyle/>
            <a:p>
              <a:pPr algn="ctr"/>
              <a:r>
                <a:rPr lang="en-US" altLang="zh-CN" sz="2400" b="1" i="1" dirty="0">
                  <a:solidFill>
                    <a:schemeClr val="bg1"/>
                  </a:solidFill>
                  <a:latin typeface="Calibri" panose="020F0502020204030204" pitchFamily="34" charset="0"/>
                  <a:ea typeface="Calibri" panose="020F0502020204030204" pitchFamily="34" charset="0"/>
                </a:rPr>
                <a:t>1</a:t>
              </a:r>
              <a:endParaRPr lang="zh-CN" altLang="en-US" sz="2400" b="1" i="1" dirty="0">
                <a:solidFill>
                  <a:schemeClr val="bg1"/>
                </a:solidFill>
                <a:latin typeface="Calibri" panose="020F0502020204030204" pitchFamily="34" charset="0"/>
                <a:ea typeface="Calibri" panose="020F0502020204030204" pitchFamily="34" charset="0"/>
              </a:endParaRPr>
            </a:p>
          </p:txBody>
        </p:sp>
        <p:sp>
          <p:nvSpPr>
            <p:cNvPr id="55" name="平行四边形 54"/>
            <p:cNvSpPr/>
            <p:nvPr/>
          </p:nvSpPr>
          <p:spPr>
            <a:xfrm rot="10800000">
              <a:off x="3979670" y="1336347"/>
              <a:ext cx="6771005" cy="885190"/>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96980" y="1392940"/>
              <a:ext cx="5936575" cy="829945"/>
            </a:xfrm>
            <a:prstGeom prst="rect">
              <a:avLst/>
            </a:prstGeom>
          </p:spPr>
          <p:txBody>
            <a:bodyPr wrap="square">
              <a:spAutoFit/>
            </a:bodyPr>
            <a:lstStyle/>
            <a:p>
              <a:pPr defTabSz="1086485"/>
              <a:r>
                <a:rPr lang="zh-CN" altLang="en-US" sz="1600" dirty="0">
                  <a:solidFill>
                    <a:prstClr val="white"/>
                  </a:solidFill>
                  <a:latin typeface="Calibri" panose="020F0502020204030204" pitchFamily="34" charset="0"/>
                  <a:ea typeface="Calibri" panose="020F0502020204030204" pitchFamily="34" charset="0"/>
                </a:rPr>
                <a:t>Implement a real-time sentiment tracking dashboard for organizers and media partners, allowing them to respond quickly to shifts in public opinion.</a:t>
              </a:r>
            </a:p>
          </p:txBody>
        </p:sp>
      </p:grpSp>
      <p:grpSp>
        <p:nvGrpSpPr>
          <p:cNvPr id="10" name="组合 9"/>
          <p:cNvGrpSpPr/>
          <p:nvPr/>
        </p:nvGrpSpPr>
        <p:grpSpPr>
          <a:xfrm>
            <a:off x="4150289" y="4920517"/>
            <a:ext cx="7881620" cy="1132919"/>
            <a:chOff x="4150289" y="4920517"/>
            <a:chExt cx="7881620" cy="1132919"/>
          </a:xfrm>
        </p:grpSpPr>
        <p:sp>
          <p:nvSpPr>
            <p:cNvPr id="50" name="平行四边形 49"/>
            <p:cNvSpPr/>
            <p:nvPr/>
          </p:nvSpPr>
          <p:spPr>
            <a:xfrm rot="10800000">
              <a:off x="4150289" y="5042607"/>
              <a:ext cx="898283" cy="479045"/>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4404114" y="5051297"/>
              <a:ext cx="390631" cy="461665"/>
            </a:xfrm>
            <a:prstGeom prst="rect">
              <a:avLst/>
            </a:prstGeom>
            <a:noFill/>
          </p:spPr>
          <p:txBody>
            <a:bodyPr wrap="square" rtlCol="0">
              <a:spAutoFit/>
            </a:bodyPr>
            <a:lstStyle/>
            <a:p>
              <a:pPr algn="ctr"/>
              <a:r>
                <a:rPr lang="en-US" altLang="zh-CN" sz="2400" b="1" i="1" dirty="0">
                  <a:solidFill>
                    <a:schemeClr val="bg1"/>
                  </a:solidFill>
                  <a:latin typeface="Calibri" panose="020F0502020204030204" pitchFamily="34" charset="0"/>
                  <a:ea typeface="Calibri" panose="020F0502020204030204" pitchFamily="34" charset="0"/>
                </a:rPr>
                <a:t>4</a:t>
              </a:r>
              <a:endParaRPr lang="zh-CN" altLang="en-US" sz="2400" b="1" i="1" dirty="0">
                <a:solidFill>
                  <a:schemeClr val="bg1"/>
                </a:solidFill>
                <a:latin typeface="Calibri" panose="020F0502020204030204" pitchFamily="34" charset="0"/>
                <a:ea typeface="Calibri" panose="020F0502020204030204" pitchFamily="34" charset="0"/>
              </a:endParaRPr>
            </a:p>
          </p:txBody>
        </p:sp>
        <p:sp>
          <p:nvSpPr>
            <p:cNvPr id="58" name="平行四边形 57"/>
            <p:cNvSpPr/>
            <p:nvPr/>
          </p:nvSpPr>
          <p:spPr>
            <a:xfrm rot="10800000">
              <a:off x="5260904" y="4920517"/>
              <a:ext cx="6771005" cy="873125"/>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677842" y="4977111"/>
              <a:ext cx="5936575" cy="1076325"/>
            </a:xfrm>
            <a:prstGeom prst="rect">
              <a:avLst/>
            </a:prstGeom>
          </p:spPr>
          <p:txBody>
            <a:bodyPr wrap="square">
              <a:spAutoFit/>
            </a:bodyPr>
            <a:lstStyle/>
            <a:p>
              <a:pPr defTabSz="1086485"/>
              <a:r>
                <a:rPr lang="en-US" altLang="zh-CN" sz="1600" dirty="0">
                  <a:solidFill>
                    <a:prstClr val="white"/>
                  </a:solidFill>
                  <a:latin typeface="Calibri" panose="020F0502020204030204" pitchFamily="34" charset="0"/>
                  <a:ea typeface="Calibri" panose="020F0502020204030204" pitchFamily="34" charset="0"/>
                </a:rPr>
                <a:t> Use sentiment trends to guide content creation and social media strategies, focusing on themes and athletes that generate positive engagement.</a:t>
              </a:r>
              <a:r>
                <a:rPr lang="zh-CN" altLang="en-US" sz="1600" dirty="0">
                  <a:solidFill>
                    <a:prstClr val="white"/>
                  </a:solidFill>
                  <a:latin typeface="Calibri" panose="020F0502020204030204" pitchFamily="34" charset="0"/>
                  <a:ea typeface="Calibri" panose="020F0502020204030204" pitchFamily="34" charset="0"/>
                </a:rPr>
                <a:t>
</a:t>
              </a:r>
            </a:p>
          </p:txBody>
        </p:sp>
      </p:grpSp>
      <p:grpSp>
        <p:nvGrpSpPr>
          <p:cNvPr id="6" name="组合 5"/>
          <p:cNvGrpSpPr/>
          <p:nvPr/>
        </p:nvGrpSpPr>
        <p:grpSpPr>
          <a:xfrm>
            <a:off x="3296556" y="2521546"/>
            <a:ext cx="7879715" cy="791210"/>
            <a:chOff x="3296556" y="2521546"/>
            <a:chExt cx="7879715" cy="791210"/>
          </a:xfrm>
        </p:grpSpPr>
        <p:sp>
          <p:nvSpPr>
            <p:cNvPr id="48" name="平行四边形 47"/>
            <p:cNvSpPr/>
            <p:nvPr/>
          </p:nvSpPr>
          <p:spPr>
            <a:xfrm rot="10800000">
              <a:off x="3296556" y="2653161"/>
              <a:ext cx="898283" cy="479045"/>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550382" y="2661850"/>
              <a:ext cx="390631" cy="461665"/>
            </a:xfrm>
            <a:prstGeom prst="rect">
              <a:avLst/>
            </a:prstGeom>
            <a:noFill/>
          </p:spPr>
          <p:txBody>
            <a:bodyPr wrap="square" rtlCol="0">
              <a:spAutoFit/>
            </a:bodyPr>
            <a:lstStyle/>
            <a:p>
              <a:pPr algn="ctr"/>
              <a:r>
                <a:rPr lang="en-US" altLang="zh-CN" sz="2400" b="1" i="1" dirty="0">
                  <a:solidFill>
                    <a:schemeClr val="bg1"/>
                  </a:solidFill>
                  <a:latin typeface="Calibri" panose="020F0502020204030204" pitchFamily="34" charset="0"/>
                  <a:ea typeface="Calibri" panose="020F0502020204030204" pitchFamily="34" charset="0"/>
                </a:rPr>
                <a:t>2</a:t>
              </a:r>
              <a:endParaRPr lang="zh-CN" altLang="en-US" sz="2400" b="1" i="1" dirty="0">
                <a:solidFill>
                  <a:schemeClr val="bg1"/>
                </a:solidFill>
                <a:latin typeface="Calibri" panose="020F0502020204030204" pitchFamily="34" charset="0"/>
                <a:ea typeface="Calibri" panose="020F0502020204030204" pitchFamily="34" charset="0"/>
              </a:endParaRPr>
            </a:p>
          </p:txBody>
        </p:sp>
        <p:sp>
          <p:nvSpPr>
            <p:cNvPr id="56" name="平行四边形 55"/>
            <p:cNvSpPr/>
            <p:nvPr/>
          </p:nvSpPr>
          <p:spPr>
            <a:xfrm rot="10800000">
              <a:off x="4405266" y="2531071"/>
              <a:ext cx="6771005" cy="781685"/>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621166" y="2521546"/>
              <a:ext cx="6254750" cy="787400"/>
            </a:xfrm>
            <a:prstGeom prst="rect">
              <a:avLst/>
            </a:prstGeom>
          </p:spPr>
          <p:txBody>
            <a:bodyPr wrap="square">
              <a:noAutofit/>
            </a:bodyPr>
            <a:lstStyle/>
            <a:p>
              <a:pPr defTabSz="1086485"/>
              <a:r>
                <a:rPr lang="en-US" altLang="zh-CN" sz="1600" dirty="0">
                  <a:solidFill>
                    <a:prstClr val="white"/>
                  </a:solidFill>
                  <a:latin typeface="Calibri" panose="020F0502020204030204" pitchFamily="34" charset="0"/>
                  <a:ea typeface="Calibri" panose="020F0502020204030204" pitchFamily="34" charset="0"/>
                </a:rPr>
                <a:t> Develop a multi-lingual sentiment analysis capability to cater to the international nature of the Olympics, using language-specific versions of VADER where available.</a:t>
              </a:r>
            </a:p>
          </p:txBody>
        </p:sp>
      </p:grpSp>
      <p:grpSp>
        <p:nvGrpSpPr>
          <p:cNvPr id="8" name="组合 7"/>
          <p:cNvGrpSpPr/>
          <p:nvPr/>
        </p:nvGrpSpPr>
        <p:grpSpPr>
          <a:xfrm>
            <a:off x="3723422" y="3725794"/>
            <a:ext cx="7877175" cy="834390"/>
            <a:chOff x="3723422" y="3725794"/>
            <a:chExt cx="7877175" cy="834390"/>
          </a:xfrm>
        </p:grpSpPr>
        <p:sp>
          <p:nvSpPr>
            <p:cNvPr id="49" name="平行四边形 48"/>
            <p:cNvSpPr/>
            <p:nvPr/>
          </p:nvSpPr>
          <p:spPr>
            <a:xfrm rot="10800000">
              <a:off x="3723422" y="3847884"/>
              <a:ext cx="898283" cy="479045"/>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3977248" y="3856573"/>
              <a:ext cx="390631" cy="461665"/>
            </a:xfrm>
            <a:prstGeom prst="rect">
              <a:avLst/>
            </a:prstGeom>
            <a:noFill/>
          </p:spPr>
          <p:txBody>
            <a:bodyPr wrap="square" rtlCol="0">
              <a:spAutoFit/>
            </a:bodyPr>
            <a:lstStyle/>
            <a:p>
              <a:pPr algn="ctr"/>
              <a:r>
                <a:rPr lang="en-US" altLang="zh-CN" sz="2400" b="1" i="1" dirty="0">
                  <a:solidFill>
                    <a:schemeClr val="bg1"/>
                  </a:solidFill>
                  <a:latin typeface="Calibri" panose="020F0502020204030204" pitchFamily="34" charset="0"/>
                  <a:ea typeface="Calibri" panose="020F0502020204030204" pitchFamily="34" charset="0"/>
                </a:rPr>
                <a:t>3</a:t>
              </a:r>
              <a:endParaRPr lang="zh-CN" altLang="en-US" sz="2400" b="1" i="1" dirty="0">
                <a:solidFill>
                  <a:schemeClr val="bg1"/>
                </a:solidFill>
                <a:latin typeface="Calibri" panose="020F0502020204030204" pitchFamily="34" charset="0"/>
                <a:ea typeface="Calibri" panose="020F0502020204030204" pitchFamily="34" charset="0"/>
              </a:endParaRPr>
            </a:p>
          </p:txBody>
        </p:sp>
        <p:sp>
          <p:nvSpPr>
            <p:cNvPr id="57" name="平行四边形 56"/>
            <p:cNvSpPr/>
            <p:nvPr/>
          </p:nvSpPr>
          <p:spPr>
            <a:xfrm rot="10800000">
              <a:off x="4829592" y="3725794"/>
              <a:ext cx="6771005" cy="834390"/>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048667" y="3782309"/>
              <a:ext cx="6252210" cy="583565"/>
            </a:xfrm>
            <a:prstGeom prst="rect">
              <a:avLst/>
            </a:prstGeom>
          </p:spPr>
          <p:txBody>
            <a:bodyPr wrap="square">
              <a:spAutoFit/>
            </a:bodyPr>
            <a:lstStyle/>
            <a:p>
              <a:pPr defTabSz="1086485"/>
              <a:r>
                <a:rPr lang="en-US" altLang="zh-CN" sz="1600" dirty="0">
                  <a:solidFill>
                    <a:prstClr val="white"/>
                  </a:solidFill>
                  <a:latin typeface="Calibri" panose="020F0502020204030204" pitchFamily="34" charset="0"/>
                  <a:ea typeface="Calibri" panose="020F0502020204030204" pitchFamily="34" charset="0"/>
                </a:rPr>
                <a:t>Integrate sentiment analysis results with other data sources (e.g., ticket sales, TV ratings) to provide a comprehensive view of public engagement.</a:t>
              </a:r>
            </a:p>
          </p:txBody>
        </p:sp>
      </p:grpSp>
      <p:sp>
        <p:nvSpPr>
          <p:cNvPr id="69" name="矩形 68"/>
          <p:cNvSpPr/>
          <p:nvPr/>
        </p:nvSpPr>
        <p:spPr>
          <a:xfrm>
            <a:off x="124460" y="287655"/>
            <a:ext cx="5711190" cy="768350"/>
          </a:xfrm>
          <a:prstGeom prst="rect">
            <a:avLst/>
          </a:prstGeom>
        </p:spPr>
        <p:txBody>
          <a:bodyPr wrap="square">
            <a:spAutoFit/>
          </a:bodyPr>
          <a:lstStyle/>
          <a:p>
            <a:pPr algn="dist"/>
            <a:r>
              <a:rPr lang="en-US" altLang="zh-CN" sz="4400" b="1" spc="300" dirty="0">
                <a:solidFill>
                  <a:schemeClr val="bg1"/>
                </a:solidFill>
                <a:latin typeface="Calibri" panose="020F0502020204030204" pitchFamily="34" charset="0"/>
                <a:ea typeface="Calibri" panose="020F0502020204030204" pitchFamily="34" charset="0"/>
              </a:rPr>
              <a:t>RECOMMENDATIONS</a:t>
            </a:r>
          </a:p>
        </p:txBody>
      </p:sp>
      <p:sp>
        <p:nvSpPr>
          <p:cNvPr id="26" name="矩形 25"/>
          <p:cNvSpPr/>
          <p:nvPr/>
        </p:nvSpPr>
        <p:spPr>
          <a:xfrm rot="14975709">
            <a:off x="1073584" y="5645127"/>
            <a:ext cx="2070848" cy="67333"/>
          </a:xfrm>
          <a:prstGeom prst="rect">
            <a:avLst/>
          </a:prstGeom>
          <a:solidFill>
            <a:srgbClr val="CCB02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sp>
        <p:nvSpPr>
          <p:cNvPr id="27" name="矩形 26"/>
          <p:cNvSpPr/>
          <p:nvPr/>
        </p:nvSpPr>
        <p:spPr>
          <a:xfrm rot="14975709">
            <a:off x="1804277" y="6221599"/>
            <a:ext cx="2070848" cy="1145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485"/>
            <a:endParaRPr lang="zh-CN" altLang="en-US" sz="2165">
              <a:solidFill>
                <a:prstClr val="white"/>
              </a:solidFill>
              <a:latin typeface="Calibri" panose="020F0502020204030204"/>
              <a:ea typeface="SimSun" panose="02010600030101010101" pitchFamily="2" charset="-122"/>
            </a:endParaRPr>
          </a:p>
        </p:txBody>
      </p:sp>
      <p:pic>
        <p:nvPicPr>
          <p:cNvPr id="12" name="Picture 11"/>
          <p:cNvPicPr>
            <a:picLocks noChangeAspect="1"/>
          </p:cNvPicPr>
          <p:nvPr/>
        </p:nvPicPr>
        <p:blipFill>
          <a:blip r:embed="rId3"/>
          <a:stretch>
            <a:fillRect/>
          </a:stretch>
        </p:blipFill>
        <p:spPr>
          <a:xfrm>
            <a:off x="10706100" y="-5715"/>
            <a:ext cx="1485900" cy="1695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150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10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93523" y="2018824"/>
            <a:ext cx="4484303" cy="3367314"/>
            <a:chOff x="3893523" y="2018824"/>
            <a:chExt cx="4484303" cy="3367314"/>
          </a:xfrm>
        </p:grpSpPr>
        <p:sp>
          <p:nvSpPr>
            <p:cNvPr id="4" name="ïṩľiḓè"/>
            <p:cNvSpPr/>
            <p:nvPr/>
          </p:nvSpPr>
          <p:spPr>
            <a:xfrm>
              <a:off x="4412343" y="2018824"/>
              <a:ext cx="3367314" cy="3367314"/>
            </a:xfrm>
            <a:prstGeom prst="ellipse">
              <a:avLst/>
            </a:prstGeom>
            <a:solidFill>
              <a:schemeClr val="bg1"/>
            </a:solidFill>
            <a:ln w="76200" cap="flat" cmpd="sng" algn="ctr">
              <a:solidFill>
                <a:srgbClr val="CCB0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1pPr>
              <a:lvl2pPr marL="0" marR="0" indent="2286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2pPr>
              <a:lvl3pPr marL="0" marR="0" indent="4572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3pPr>
              <a:lvl4pPr marL="0" marR="0" indent="6858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4pPr>
              <a:lvl5pPr marL="0" marR="0" indent="9144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5pPr>
              <a:lvl6pPr marL="0" marR="0" indent="11430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6pPr>
              <a:lvl7pPr marL="0" marR="0" indent="13716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7pPr>
              <a:lvl8pPr marL="0" marR="0" indent="16002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8pPr>
              <a:lvl9pPr marL="0" marR="0" indent="1828800" algn="ctr" defTabSz="825500" rtl="0" fontAlgn="auto" latinLnBrk="0" hangingPunct="0">
                <a:lnSpc>
                  <a:spcPct val="100000"/>
                </a:lnSpc>
                <a:spcBef>
                  <a:spcPts val="0"/>
                </a:spcBef>
                <a:spcAft>
                  <a:spcPts val="0"/>
                </a:spcAft>
                <a:buClrTx/>
                <a:buSzTx/>
                <a:buFontTx/>
                <a:buNone/>
                <a:defRPr kumimoji="0" sz="7400" b="0" i="0" u="none" strike="noStrike" cap="none" spc="0" normalizeH="0" baseline="0">
                  <a:ln>
                    <a:noFill/>
                  </a:ln>
                  <a:solidFill>
                    <a:srgbClr val="FFFFFB"/>
                  </a:solidFill>
                  <a:effectLst/>
                  <a:uFillTx/>
                </a:defRPr>
              </a:lvl9pPr>
            </a:lstStyle>
            <a:p>
              <a:endParaRPr>
                <a:solidFill>
                  <a:schemeClr val="lt1"/>
                </a:solidFill>
              </a:endParaRPr>
            </a:p>
          </p:txBody>
        </p:sp>
        <p:pic>
          <p:nvPicPr>
            <p:cNvPr id="30" name="图片 29"/>
            <p:cNvPicPr>
              <a:picLocks noChangeAspect="1"/>
            </p:cNvPicPr>
            <p:nvPr/>
          </p:nvPicPr>
          <p:blipFill>
            <a:blip r:embed="rId2"/>
            <a:srcRect l="26748" t="15565" r="19745" b="4175"/>
            <a:stretch>
              <a:fillRect/>
            </a:stretch>
          </p:blipFill>
          <p:spPr>
            <a:xfrm>
              <a:off x="4570545" y="2177026"/>
              <a:ext cx="3050910" cy="3050910"/>
            </a:xfrm>
            <a:custGeom>
              <a:avLst/>
              <a:gdLst>
                <a:gd name="connsiteX0" fmla="*/ 1525455 w 3050910"/>
                <a:gd name="connsiteY0" fmla="*/ 0 h 3050910"/>
                <a:gd name="connsiteX1" fmla="*/ 3050910 w 3050910"/>
                <a:gd name="connsiteY1" fmla="*/ 1525455 h 3050910"/>
                <a:gd name="connsiteX2" fmla="*/ 1525455 w 3050910"/>
                <a:gd name="connsiteY2" fmla="*/ 3050910 h 3050910"/>
                <a:gd name="connsiteX3" fmla="*/ 0 w 3050910"/>
                <a:gd name="connsiteY3" fmla="*/ 1525455 h 3050910"/>
                <a:gd name="connsiteX4" fmla="*/ 1525455 w 3050910"/>
                <a:gd name="connsiteY4" fmla="*/ 0 h 305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910" h="3050910">
                  <a:moveTo>
                    <a:pt x="1525455" y="0"/>
                  </a:moveTo>
                  <a:cubicBezTo>
                    <a:pt x="2367941" y="0"/>
                    <a:pt x="3050910" y="682969"/>
                    <a:pt x="3050910" y="1525455"/>
                  </a:cubicBezTo>
                  <a:cubicBezTo>
                    <a:pt x="3050910" y="2367941"/>
                    <a:pt x="2367941" y="3050910"/>
                    <a:pt x="1525455" y="3050910"/>
                  </a:cubicBezTo>
                  <a:cubicBezTo>
                    <a:pt x="682969" y="3050910"/>
                    <a:pt x="0" y="2367941"/>
                    <a:pt x="0" y="1525455"/>
                  </a:cubicBezTo>
                  <a:cubicBezTo>
                    <a:pt x="0" y="682969"/>
                    <a:pt x="682969" y="0"/>
                    <a:pt x="1525455" y="0"/>
                  </a:cubicBezTo>
                  <a:close/>
                </a:path>
              </a:pathLst>
            </a:custGeom>
          </p:spPr>
        </p:pic>
        <p:sp>
          <p:nvSpPr>
            <p:cNvPr id="7" name="îSļïďê"/>
            <p:cNvSpPr/>
            <p:nvPr/>
          </p:nvSpPr>
          <p:spPr>
            <a:xfrm>
              <a:off x="3893523" y="3024964"/>
              <a:ext cx="1355034" cy="1355036"/>
            </a:xfrm>
            <a:prstGeom prst="ellipse">
              <a:avLst/>
            </a:prstGeom>
            <a:solidFill>
              <a:srgbClr val="233C5B"/>
            </a:solidFill>
            <a:ln w="5715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6" name="ïśḻîḓe"/>
            <p:cNvSpPr/>
            <p:nvPr/>
          </p:nvSpPr>
          <p:spPr>
            <a:xfrm>
              <a:off x="7022792" y="3024963"/>
              <a:ext cx="1355034" cy="1355036"/>
            </a:xfrm>
            <a:prstGeom prst="ellipse">
              <a:avLst/>
            </a:prstGeom>
            <a:solidFill>
              <a:srgbClr val="9A851E"/>
            </a:solidFill>
            <a:ln w="5715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grpSp>
        <p:nvGrpSpPr>
          <p:cNvPr id="51" name="组合 50"/>
          <p:cNvGrpSpPr/>
          <p:nvPr/>
        </p:nvGrpSpPr>
        <p:grpSpPr>
          <a:xfrm>
            <a:off x="491913" y="1577020"/>
            <a:ext cx="3110865" cy="4798401"/>
            <a:chOff x="491913" y="1577020"/>
            <a:chExt cx="3110865" cy="4798401"/>
          </a:xfrm>
        </p:grpSpPr>
        <p:sp>
          <p:nvSpPr>
            <p:cNvPr id="27" name="îṩļïḑê"/>
            <p:cNvSpPr txBox="1"/>
            <p:nvPr/>
          </p:nvSpPr>
          <p:spPr bwMode="auto">
            <a:xfrm>
              <a:off x="660401" y="1577020"/>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Step 1</a:t>
              </a:r>
            </a:p>
          </p:txBody>
        </p:sp>
        <p:sp>
          <p:nvSpPr>
            <p:cNvPr id="25" name="îSľîḋê"/>
            <p:cNvSpPr txBox="1"/>
            <p:nvPr/>
          </p:nvSpPr>
          <p:spPr bwMode="auto">
            <a:xfrm>
              <a:off x="660401" y="3210575"/>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Step 2</a:t>
              </a:r>
            </a:p>
          </p:txBody>
        </p:sp>
        <p:sp>
          <p:nvSpPr>
            <p:cNvPr id="23" name="íSḷidê"/>
            <p:cNvSpPr txBox="1"/>
            <p:nvPr/>
          </p:nvSpPr>
          <p:spPr bwMode="auto">
            <a:xfrm>
              <a:off x="660401" y="4844130"/>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Step 3</a:t>
              </a:r>
            </a:p>
          </p:txBody>
        </p:sp>
        <p:sp>
          <p:nvSpPr>
            <p:cNvPr id="35" name="矩形 34"/>
            <p:cNvSpPr/>
            <p:nvPr/>
          </p:nvSpPr>
          <p:spPr>
            <a:xfrm>
              <a:off x="491913" y="2054540"/>
              <a:ext cx="3110865" cy="1129030"/>
            </a:xfrm>
            <a:prstGeom prst="rect">
              <a:avLst/>
            </a:prstGeom>
          </p:spPr>
          <p:txBody>
            <a:bodyPr wrap="square">
              <a:noAutofit/>
            </a:bodyPr>
            <a:lstStyle/>
            <a:p>
              <a:pPr algn="l" defTabSz="1086485"/>
              <a:r>
                <a:rPr lang="en-US" altLang="zh-CN" sz="1400" dirty="0">
                  <a:latin typeface="Calibri" panose="020F0502020204030204" pitchFamily="34" charset="0"/>
                  <a:ea typeface="Calibri" panose="020F0502020204030204" pitchFamily="34" charset="0"/>
                </a:rPr>
                <a:t> Enhance Feature Engineering: Incorporate Olympics-specific features such as mentions of specific sports, athletes, or events to improve classification accuracy</a:t>
              </a:r>
              <a:r>
                <a:rPr lang="zh-CN" altLang="en-US" sz="1400" dirty="0">
                  <a:latin typeface="Calibri" panose="020F0502020204030204" pitchFamily="34" charset="0"/>
                  <a:ea typeface="Calibri" panose="020F0502020204030204" pitchFamily="34" charset="0"/>
                </a:rPr>
                <a:t>. 
</a:t>
              </a:r>
              <a:r>
                <a:rPr lang="zh-CN" altLang="en-US" sz="1200" dirty="0">
                  <a:latin typeface="Calibri" panose="020F0502020204030204" pitchFamily="34" charset="0"/>
                  <a:ea typeface="Calibri" panose="020F0502020204030204" pitchFamily="34" charset="0"/>
                </a:rPr>
                <a:t> </a:t>
              </a:r>
            </a:p>
          </p:txBody>
        </p:sp>
        <p:sp>
          <p:nvSpPr>
            <p:cNvPr id="36" name="矩形 35"/>
            <p:cNvSpPr/>
            <p:nvPr/>
          </p:nvSpPr>
          <p:spPr>
            <a:xfrm>
              <a:off x="491913" y="3666805"/>
              <a:ext cx="3110865" cy="1149350"/>
            </a:xfrm>
            <a:prstGeom prst="rect">
              <a:avLst/>
            </a:prstGeom>
          </p:spPr>
          <p:txBody>
            <a:bodyPr wrap="square">
              <a:noAutofit/>
            </a:bodyPr>
            <a:lstStyle/>
            <a:p>
              <a:pPr algn="l" defTabSz="1086485"/>
              <a:r>
                <a:rPr lang="en-US" altLang="zh-CN" sz="1200" dirty="0">
                  <a:latin typeface="Calibri" panose="020F0502020204030204" pitchFamily="34" charset="0"/>
                  <a:ea typeface="Calibri" panose="020F0502020204030204" pitchFamily="34" charset="0"/>
                </a:rPr>
                <a:t> </a:t>
              </a:r>
              <a:r>
                <a:rPr lang="zh-CN" altLang="en-US" sz="1200" dirty="0">
                  <a:latin typeface="Calibri" panose="020F0502020204030204" pitchFamily="34" charset="0"/>
                  <a:ea typeface="Calibri" panose="020F0502020204030204" pitchFamily="34" charset="0"/>
                </a:rPr>
                <a:t>. 
</a:t>
              </a:r>
              <a:r>
                <a:rPr lang="zh-CN" altLang="en-US" sz="1400" dirty="0">
                  <a:latin typeface="Calibri" panose="020F0502020204030204" pitchFamily="34" charset="0"/>
                  <a:ea typeface="Calibri" panose="020F0502020204030204" pitchFamily="34" charset="0"/>
                </a:rPr>
                <a:t>Develop Custom Olympic VADER Lexicon: Create a specialized lexicon for VADER that includes Olympic-specific terms and their sentiment associations</a:t>
              </a:r>
              <a:endParaRPr lang="zh-CN" altLang="en-US" sz="1200" dirty="0">
                <a:latin typeface="Calibri" panose="020F0502020204030204" pitchFamily="34" charset="0"/>
                <a:ea typeface="Calibri" panose="020F0502020204030204" pitchFamily="34" charset="0"/>
              </a:endParaRPr>
            </a:p>
            <a:p>
              <a:pPr algn="r" defTabSz="1086485"/>
              <a:r>
                <a:rPr lang="zh-CN" altLang="en-US" sz="1200" dirty="0">
                  <a:latin typeface="Calibri" panose="020F0502020204030204" pitchFamily="34" charset="0"/>
                  <a:ea typeface="Calibri" panose="020F0502020204030204" pitchFamily="34" charset="0"/>
                </a:rPr>
                <a:t> </a:t>
              </a:r>
            </a:p>
          </p:txBody>
        </p:sp>
        <p:sp>
          <p:nvSpPr>
            <p:cNvPr id="37" name="矩形 36"/>
            <p:cNvSpPr/>
            <p:nvPr/>
          </p:nvSpPr>
          <p:spPr>
            <a:xfrm>
              <a:off x="491913" y="5422286"/>
              <a:ext cx="3110654" cy="953135"/>
            </a:xfrm>
            <a:prstGeom prst="rect">
              <a:avLst/>
            </a:prstGeom>
          </p:spPr>
          <p:txBody>
            <a:bodyPr wrap="square">
              <a:spAutoFit/>
            </a:bodyPr>
            <a:lstStyle/>
            <a:p>
              <a:pPr algn="l" defTabSz="1086485"/>
              <a:r>
                <a:rPr lang="en-US" altLang="zh-CN" sz="1400" dirty="0">
                  <a:latin typeface="Calibri" panose="020F0502020204030204" pitchFamily="34" charset="0"/>
                  <a:ea typeface="Calibri" panose="020F0502020204030204" pitchFamily="34" charset="0"/>
                </a:rPr>
                <a:t> Extend the sentiment analysis to multiple social media platforms and news sources for a more comprehensive view.</a:t>
              </a:r>
              <a:r>
                <a:rPr lang="zh-CN" altLang="en-US" sz="1200" dirty="0">
                  <a:latin typeface="Calibri" panose="020F0502020204030204" pitchFamily="34" charset="0"/>
                  <a:ea typeface="Calibri" panose="020F0502020204030204" pitchFamily="34" charset="0"/>
                </a:rPr>
                <a:t> </a:t>
              </a:r>
            </a:p>
          </p:txBody>
        </p:sp>
      </p:grpSp>
      <p:grpSp>
        <p:nvGrpSpPr>
          <p:cNvPr id="52" name="组合 51"/>
          <p:cNvGrpSpPr/>
          <p:nvPr/>
        </p:nvGrpSpPr>
        <p:grpSpPr>
          <a:xfrm>
            <a:off x="8568802" y="1577020"/>
            <a:ext cx="3350895" cy="5165725"/>
            <a:chOff x="8568802" y="1577020"/>
            <a:chExt cx="3350895" cy="5165725"/>
          </a:xfrm>
        </p:grpSpPr>
        <p:sp>
          <p:nvSpPr>
            <p:cNvPr id="21" name="iṩliḓe"/>
            <p:cNvSpPr txBox="1"/>
            <p:nvPr/>
          </p:nvSpPr>
          <p:spPr bwMode="auto">
            <a:xfrm>
              <a:off x="8666818" y="1577020"/>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Step 4</a:t>
              </a:r>
            </a:p>
          </p:txBody>
        </p:sp>
        <p:sp>
          <p:nvSpPr>
            <p:cNvPr id="19" name="íSļídè"/>
            <p:cNvSpPr txBox="1"/>
            <p:nvPr/>
          </p:nvSpPr>
          <p:spPr bwMode="auto">
            <a:xfrm>
              <a:off x="8666818" y="3210575"/>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Step 5</a:t>
              </a:r>
            </a:p>
          </p:txBody>
        </p:sp>
        <p:sp>
          <p:nvSpPr>
            <p:cNvPr id="17" name="ïSlíḍê"/>
            <p:cNvSpPr txBox="1"/>
            <p:nvPr/>
          </p:nvSpPr>
          <p:spPr bwMode="auto">
            <a:xfrm>
              <a:off x="8666818" y="4844130"/>
              <a:ext cx="2844799" cy="44180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Step 6</a:t>
              </a:r>
            </a:p>
          </p:txBody>
        </p:sp>
        <p:sp>
          <p:nvSpPr>
            <p:cNvPr id="38" name="矩形 37"/>
            <p:cNvSpPr/>
            <p:nvPr/>
          </p:nvSpPr>
          <p:spPr>
            <a:xfrm>
              <a:off x="8568802" y="2122156"/>
              <a:ext cx="3110654" cy="1106805"/>
            </a:xfrm>
            <a:prstGeom prst="rect">
              <a:avLst/>
            </a:prstGeom>
          </p:spPr>
          <p:txBody>
            <a:bodyPr wrap="square">
              <a:spAutoFit/>
            </a:bodyPr>
            <a:lstStyle/>
            <a:p>
              <a:pPr defTabSz="1086485"/>
              <a:r>
                <a:rPr lang="en-US" altLang="zh-CN" sz="1400" dirty="0">
                  <a:latin typeface="Calibri" panose="020F0502020204030204" pitchFamily="34" charset="0"/>
                  <a:ea typeface="Calibri" panose="020F0502020204030204" pitchFamily="34" charset="0"/>
                </a:rPr>
                <a:t> Develop user-friendly, interactive dashboards for stakeholders to explore sentiment data in real-time.</a:t>
              </a:r>
              <a:r>
                <a:rPr lang="zh-CN" altLang="en-US" sz="1200" dirty="0">
                  <a:latin typeface="Calibri" panose="020F0502020204030204" pitchFamily="34" charset="0"/>
                  <a:ea typeface="Calibri" panose="020F0502020204030204" pitchFamily="34" charset="0"/>
                </a:rPr>
                <a:t>
</a:t>
              </a:r>
              <a:endParaRPr lang="en-US" altLang="zh-CN" sz="1200" dirty="0">
                <a:latin typeface="Calibri" panose="020F0502020204030204" pitchFamily="34" charset="0"/>
                <a:ea typeface="Calibri" panose="020F0502020204030204" pitchFamily="34" charset="0"/>
              </a:endParaRPr>
            </a:p>
            <a:p>
              <a:pPr defTabSz="1086485"/>
              <a:endParaRPr lang="en-US" altLang="zh-CN" sz="1200" dirty="0">
                <a:latin typeface="Calibri" panose="020F0502020204030204" pitchFamily="34" charset="0"/>
                <a:ea typeface="Calibri" panose="020F0502020204030204" pitchFamily="34" charset="0"/>
              </a:endParaRPr>
            </a:p>
          </p:txBody>
        </p:sp>
        <p:sp>
          <p:nvSpPr>
            <p:cNvPr id="39" name="矩形 38"/>
            <p:cNvSpPr/>
            <p:nvPr/>
          </p:nvSpPr>
          <p:spPr>
            <a:xfrm>
              <a:off x="8568802" y="3755705"/>
              <a:ext cx="3110865" cy="1110615"/>
            </a:xfrm>
            <a:prstGeom prst="rect">
              <a:avLst/>
            </a:prstGeom>
          </p:spPr>
          <p:txBody>
            <a:bodyPr wrap="square">
              <a:noAutofit/>
            </a:bodyPr>
            <a:lstStyle/>
            <a:p>
              <a:pPr defTabSz="1086485"/>
              <a:r>
                <a:rPr lang="en-US" altLang="zh-CN" sz="1400" dirty="0">
                  <a:latin typeface="Calibri" panose="020F0502020204030204" pitchFamily="34" charset="0"/>
                  <a:ea typeface="Calibri" panose="020F0502020204030204" pitchFamily="34" charset="0"/>
                </a:rPr>
                <a:t> Preprocess the multilingual olympics data and fine-tune a model to accurately detect sentiment across the different languages.</a:t>
              </a:r>
              <a:r>
                <a:rPr lang="zh-CN" altLang="en-US" sz="1400" dirty="0">
                  <a:latin typeface="Calibri" panose="020F0502020204030204" pitchFamily="34" charset="0"/>
                  <a:ea typeface="Calibri" panose="020F0502020204030204" pitchFamily="34" charset="0"/>
                </a:rPr>
                <a:t>
</a:t>
              </a:r>
              <a:endParaRPr lang="en-US" altLang="zh-CN" sz="1400" dirty="0">
                <a:latin typeface="Calibri" panose="020F0502020204030204" pitchFamily="34" charset="0"/>
                <a:ea typeface="Calibri" panose="020F0502020204030204" pitchFamily="34" charset="0"/>
              </a:endParaRPr>
            </a:p>
            <a:p>
              <a:pPr defTabSz="1086485"/>
              <a:r>
                <a:rPr lang="zh-CN" altLang="en-US" sz="1200" dirty="0">
                  <a:latin typeface="Calibri" panose="020F0502020204030204" pitchFamily="34" charset="0"/>
                  <a:ea typeface="Calibri" panose="020F0502020204030204" pitchFamily="34" charset="0"/>
                </a:rPr>
                <a:t> </a:t>
              </a:r>
            </a:p>
          </p:txBody>
        </p:sp>
        <p:sp>
          <p:nvSpPr>
            <p:cNvPr id="40" name="矩形 39"/>
            <p:cNvSpPr/>
            <p:nvPr/>
          </p:nvSpPr>
          <p:spPr>
            <a:xfrm>
              <a:off x="8568802" y="5389560"/>
              <a:ext cx="3350895" cy="1353185"/>
            </a:xfrm>
            <a:prstGeom prst="rect">
              <a:avLst/>
            </a:prstGeom>
          </p:spPr>
          <p:txBody>
            <a:bodyPr wrap="square">
              <a:spAutoFit/>
            </a:bodyPr>
            <a:lstStyle/>
            <a:p>
              <a:pPr defTabSz="1086485"/>
              <a:r>
                <a:rPr lang="en-US" altLang="zh-CN" sz="1400" dirty="0">
                  <a:latin typeface="Calibri" panose="020F0502020204030204" pitchFamily="34" charset="0"/>
                  <a:ea typeface="Calibri" panose="020F0502020204030204" pitchFamily="34" charset="0"/>
                </a:rPr>
                <a:t> Set up infrastructure for continued analysis post-Olympics to track the event's lasting impact on public sentiment towards Paris and the Olympic movement</a:t>
              </a:r>
              <a:r>
                <a:rPr lang="zh-CN" altLang="en-US" sz="1400" dirty="0">
                  <a:latin typeface="Calibri" panose="020F0502020204030204" pitchFamily="34" charset="0"/>
                  <a:ea typeface="Calibri" panose="020F0502020204030204" pitchFamily="34" charset="0"/>
                </a:rPr>
                <a:t> 
</a:t>
              </a:r>
              <a:endParaRPr lang="en-US" altLang="zh-CN" sz="1400" dirty="0">
                <a:latin typeface="Calibri" panose="020F0502020204030204" pitchFamily="34" charset="0"/>
                <a:ea typeface="Calibri" panose="020F0502020204030204" pitchFamily="34" charset="0"/>
              </a:endParaRPr>
            </a:p>
            <a:p>
              <a:pPr defTabSz="1086485"/>
              <a:r>
                <a:rPr lang="zh-CN" altLang="en-US" sz="1200" dirty="0">
                  <a:latin typeface="Calibri" panose="020F0502020204030204" pitchFamily="34" charset="0"/>
                  <a:ea typeface="Calibri" panose="020F0502020204030204" pitchFamily="34" charset="0"/>
                </a:rPr>
                <a:t> </a:t>
              </a:r>
            </a:p>
          </p:txBody>
        </p:sp>
      </p:grpSp>
      <p:sp>
        <p:nvSpPr>
          <p:cNvPr id="41" name="矩形 40"/>
          <p:cNvSpPr/>
          <p:nvPr/>
        </p:nvSpPr>
        <p:spPr>
          <a:xfrm>
            <a:off x="0" y="6482080"/>
            <a:ext cx="12192000" cy="375920"/>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435606" y="169874"/>
            <a:ext cx="11905800" cy="1182370"/>
            <a:chOff x="435606" y="169874"/>
            <a:chExt cx="11905800" cy="1182370"/>
          </a:xfrm>
        </p:grpSpPr>
        <p:sp>
          <p:nvSpPr>
            <p:cNvPr id="42" name="箭头: V 形 41"/>
            <p:cNvSpPr/>
            <p:nvPr/>
          </p:nvSpPr>
          <p:spPr>
            <a:xfrm>
              <a:off x="435606" y="596664"/>
              <a:ext cx="355596" cy="355596"/>
            </a:xfrm>
            <a:prstGeom prst="chevron">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3" name="箭头: V 形 42"/>
            <p:cNvSpPr/>
            <p:nvPr/>
          </p:nvSpPr>
          <p:spPr>
            <a:xfrm>
              <a:off x="806138" y="658066"/>
              <a:ext cx="232792" cy="232792"/>
            </a:xfrm>
            <a:prstGeom prst="chevron">
              <a:avLst/>
            </a:prstGeom>
            <a:solidFill>
              <a:srgbClr val="233C5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箭头: V 形 43"/>
            <p:cNvSpPr/>
            <p:nvPr/>
          </p:nvSpPr>
          <p:spPr>
            <a:xfrm>
              <a:off x="11346860" y="169874"/>
              <a:ext cx="994546" cy="994546"/>
            </a:xfrm>
            <a:prstGeom prst="chevron">
              <a:avLst/>
            </a:prstGeom>
            <a:solidFill>
              <a:srgbClr val="233C5B">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矩形 44"/>
            <p:cNvSpPr/>
            <p:nvPr/>
          </p:nvSpPr>
          <p:spPr>
            <a:xfrm>
              <a:off x="1158236" y="458164"/>
              <a:ext cx="2818765" cy="894080"/>
            </a:xfrm>
            <a:prstGeom prst="rect">
              <a:avLst/>
            </a:prstGeom>
          </p:spPr>
          <p:txBody>
            <a:bodyPr wrap="square">
              <a:noAutofit/>
            </a:bodyPr>
            <a:lstStyle/>
            <a:p>
              <a:r>
                <a:rPr lang="en-US" altLang="zh-CN" sz="3600" b="1" spc="300" dirty="0">
                  <a:solidFill>
                    <a:schemeClr val="tx2">
                      <a:lumMod val="50000"/>
                    </a:schemeClr>
                  </a:solidFill>
                  <a:latin typeface="Calibri" panose="020F0502020204030204" pitchFamily="34" charset="0"/>
                  <a:ea typeface="Calibri" panose="020F0502020204030204" pitchFamily="34" charset="0"/>
                </a:rPr>
                <a:t>NEXT STEPS</a:t>
              </a:r>
              <a:r>
                <a:rPr lang="zh-CN" altLang="en-US" sz="2000" b="1" spc="300" dirty="0">
                  <a:solidFill>
                    <a:srgbClr val="371515"/>
                  </a:solidFill>
                  <a:latin typeface="Calibri" panose="020F0502020204030204" pitchFamily="34" charset="0"/>
                  <a:ea typeface="Calibri" panose="020F0502020204030204" pitchFamily="34" charset="0"/>
                </a:rPr>
                <a:t>
</a:t>
              </a:r>
            </a:p>
          </p:txBody>
        </p:sp>
        <p:sp>
          <p:nvSpPr>
            <p:cNvPr id="46" name="矩形 45"/>
            <p:cNvSpPr/>
            <p:nvPr/>
          </p:nvSpPr>
          <p:spPr>
            <a:xfrm>
              <a:off x="1154426" y="808237"/>
              <a:ext cx="2725906" cy="521970"/>
            </a:xfrm>
            <a:prstGeom prst="rect">
              <a:avLst/>
            </a:prstGeom>
          </p:spPr>
          <p:txBody>
            <a:bodyPr wrap="square">
              <a:spAutoFit/>
            </a:bodyPr>
            <a:lstStyle/>
            <a:p>
              <a:pPr algn="dist"/>
              <a:r>
                <a:rPr lang="en-US" altLang="zh-CN" sz="1400" spc="300" dirty="0">
                  <a:solidFill>
                    <a:srgbClr val="371515"/>
                  </a:solidFill>
                </a:rPr>
                <a:t>
</a:t>
              </a:r>
              <a:endParaRPr lang="zh-CN" altLang="en-US" sz="1400" spc="300" dirty="0">
                <a:solidFill>
                  <a:srgbClr val="371515"/>
                </a:solidFill>
              </a:endParaRPr>
            </a:p>
          </p:txBody>
        </p:sp>
      </p:grpSp>
      <p:pic>
        <p:nvPicPr>
          <p:cNvPr id="2" name="Picture 1"/>
          <p:cNvPicPr>
            <a:picLocks noChangeAspect="1"/>
          </p:cNvPicPr>
          <p:nvPr/>
        </p:nvPicPr>
        <p:blipFill>
          <a:blip r:embed="rId3"/>
          <a:stretch>
            <a:fillRect/>
          </a:stretch>
        </p:blipFill>
        <p:spPr>
          <a:xfrm>
            <a:off x="10026015" y="0"/>
            <a:ext cx="1485900" cy="1695450"/>
          </a:xfrm>
          <a:prstGeom prst="rect">
            <a:avLst/>
          </a:prstGeom>
        </p:spPr>
      </p:pic>
      <p:pic>
        <p:nvPicPr>
          <p:cNvPr id="3" name="Picture 2"/>
          <p:cNvPicPr>
            <a:picLocks noChangeAspect="1"/>
          </p:cNvPicPr>
          <p:nvPr/>
        </p:nvPicPr>
        <p:blipFill>
          <a:blip r:embed="rId4"/>
          <a:stretch>
            <a:fillRect/>
          </a:stretch>
        </p:blipFill>
        <p:spPr>
          <a:xfrm>
            <a:off x="4328160" y="3397885"/>
            <a:ext cx="485775" cy="485775"/>
          </a:xfrm>
          <a:prstGeom prst="rect">
            <a:avLst/>
          </a:prstGeom>
        </p:spPr>
      </p:pic>
      <p:pic>
        <p:nvPicPr>
          <p:cNvPr id="5" name="Picture 4"/>
          <p:cNvPicPr>
            <a:picLocks noChangeAspect="1"/>
          </p:cNvPicPr>
          <p:nvPr/>
        </p:nvPicPr>
        <p:blipFill>
          <a:blip r:embed="rId5"/>
          <a:stretch>
            <a:fillRect/>
          </a:stretch>
        </p:blipFill>
        <p:spPr>
          <a:xfrm>
            <a:off x="7377430" y="3397885"/>
            <a:ext cx="561975"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randombar(horizontal)">
                                      <p:cBhvr>
                                        <p:cTn id="7" dur="500"/>
                                        <p:tgtEl>
                                          <p:spTgt spid="50"/>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anim calcmode="lin" valueType="num">
                                      <p:cBhvr>
                                        <p:cTn id="11" dur="500" fill="hold"/>
                                        <p:tgtEl>
                                          <p:spTgt spid="41"/>
                                        </p:tgtEl>
                                        <p:attrNameLst>
                                          <p:attrName>ppt_x</p:attrName>
                                        </p:attrNameLst>
                                      </p:cBhvr>
                                      <p:tavLst>
                                        <p:tav tm="0">
                                          <p:val>
                                            <p:strVal val="#ppt_x"/>
                                          </p:val>
                                        </p:tav>
                                        <p:tav tm="100000">
                                          <p:val>
                                            <p:strVal val="#ppt_x"/>
                                          </p:val>
                                        </p:tav>
                                      </p:tavLst>
                                    </p:anim>
                                    <p:anim calcmode="lin" valueType="num">
                                      <p:cBhvr>
                                        <p:cTn id="12" dur="500" fill="hold"/>
                                        <p:tgtEl>
                                          <p:spTgt spid="41"/>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15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750"/>
                                        <p:tgtEl>
                                          <p:spTgt spid="51"/>
                                        </p:tgtEl>
                                      </p:cBhvr>
                                    </p:animEffect>
                                    <p:anim calcmode="lin" valueType="num">
                                      <p:cBhvr>
                                        <p:cTn id="20" dur="750" fill="hold"/>
                                        <p:tgtEl>
                                          <p:spTgt spid="51"/>
                                        </p:tgtEl>
                                        <p:attrNameLst>
                                          <p:attrName>ppt_x</p:attrName>
                                        </p:attrNameLst>
                                      </p:cBhvr>
                                      <p:tavLst>
                                        <p:tav tm="0">
                                          <p:val>
                                            <p:strVal val="#ppt_x"/>
                                          </p:val>
                                        </p:tav>
                                        <p:tav tm="100000">
                                          <p:val>
                                            <p:strVal val="#ppt_x"/>
                                          </p:val>
                                        </p:tav>
                                      </p:tavLst>
                                    </p:anim>
                                    <p:anim calcmode="lin" valueType="num">
                                      <p:cBhvr>
                                        <p:cTn id="21" dur="75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20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750"/>
                                        <p:tgtEl>
                                          <p:spTgt spid="52"/>
                                        </p:tgtEl>
                                      </p:cBhvr>
                                    </p:animEffect>
                                    <p:anim calcmode="lin" valueType="num">
                                      <p:cBhvr>
                                        <p:cTn id="25" dur="750" fill="hold"/>
                                        <p:tgtEl>
                                          <p:spTgt spid="52"/>
                                        </p:tgtEl>
                                        <p:attrNameLst>
                                          <p:attrName>ppt_x</p:attrName>
                                        </p:attrNameLst>
                                      </p:cBhvr>
                                      <p:tavLst>
                                        <p:tav tm="0">
                                          <p:val>
                                            <p:strVal val="#ppt_x"/>
                                          </p:val>
                                        </p:tav>
                                        <p:tav tm="100000">
                                          <p:val>
                                            <p:strVal val="#ppt_x"/>
                                          </p:val>
                                        </p:tav>
                                      </p:tavLst>
                                    </p:anim>
                                    <p:anim calcmode="lin" valueType="num">
                                      <p:cBhvr>
                                        <p:cTn id="26" dur="75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2292350" y="2269490"/>
            <a:ext cx="2724150" cy="0"/>
          </a:xfrm>
          <a:prstGeom prst="line">
            <a:avLst/>
          </a:prstGeom>
          <a:ln>
            <a:solidFill>
              <a:srgbClr val="17283D"/>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248025" y="4076065"/>
            <a:ext cx="1073150" cy="424815"/>
          </a:xfrm>
          <a:prstGeom prst="rect">
            <a:avLst/>
          </a:prstGeom>
          <a:noFill/>
        </p:spPr>
        <p:txBody>
          <a:bodyPr wrap="square" rtlCol="0">
            <a:spAutoFit/>
          </a:bodyPr>
          <a:lstStyle/>
          <a:p>
            <a:pPr algn="ctr" defTabSz="1086485"/>
            <a:endParaRPr lang="zh-CN" altLang="en-US" sz="2165" dirty="0">
              <a:solidFill>
                <a:srgbClr val="17283D"/>
              </a:solidFill>
              <a:latin typeface="Calibri" panose="020F0502020204030204"/>
              <a:ea typeface="SimSun" panose="02010600030101010101" pitchFamily="2" charset="-122"/>
            </a:endParaRPr>
          </a:p>
        </p:txBody>
      </p:sp>
      <p:sp>
        <p:nvSpPr>
          <p:cNvPr id="39" name="文本框 38"/>
          <p:cNvSpPr txBox="1"/>
          <p:nvPr/>
        </p:nvSpPr>
        <p:spPr>
          <a:xfrm rot="18900000">
            <a:off x="6267615" y="3399508"/>
            <a:ext cx="7348129" cy="2093330"/>
          </a:xfrm>
          <a:prstGeom prst="rect">
            <a:avLst/>
          </a:prstGeom>
          <a:noFill/>
        </p:spPr>
        <p:txBody>
          <a:bodyPr wrap="square" rtlCol="0">
            <a:spAutoFit/>
          </a:bodyPr>
          <a:lstStyle/>
          <a:p>
            <a:pPr algn="dist" defTabSz="1086485"/>
            <a:r>
              <a:rPr lang="en-US" altLang="zh-CN" sz="13005" b="1" dirty="0">
                <a:solidFill>
                  <a:prstClr val="white">
                    <a:alpha val="15000"/>
                  </a:prstClr>
                </a:solidFill>
                <a:latin typeface="Calibri" panose="020F0502020204030204" pitchFamily="34" charset="0"/>
                <a:ea typeface="Calibri" panose="020F0502020204030204" pitchFamily="34" charset="0"/>
              </a:rPr>
              <a:t>SPORT</a:t>
            </a:r>
            <a:endParaRPr lang="zh-CN" altLang="en-US" sz="13005" b="1" dirty="0">
              <a:solidFill>
                <a:prstClr val="white">
                  <a:alpha val="15000"/>
                </a:prstClr>
              </a:solidFill>
              <a:latin typeface="Calibri" panose="020F0502020204030204" pitchFamily="34" charset="0"/>
              <a:ea typeface="Calibri" panose="020F0502020204030204" pitchFamily="34" charset="0"/>
            </a:endParaRPr>
          </a:p>
        </p:txBody>
      </p:sp>
      <p:pic>
        <p:nvPicPr>
          <p:cNvPr id="33" name="Picture 32"/>
          <p:cNvPicPr>
            <a:picLocks noChangeAspect="1"/>
          </p:cNvPicPr>
          <p:nvPr/>
        </p:nvPicPr>
        <p:blipFill>
          <a:blip r:embed="rId2"/>
          <a:stretch>
            <a:fillRect/>
          </a:stretch>
        </p:blipFill>
        <p:spPr>
          <a:xfrm>
            <a:off x="0" y="-635"/>
            <a:ext cx="12192000" cy="6859270"/>
          </a:xfrm>
          <a:prstGeom prst="rect">
            <a:avLst/>
          </a:prstGeom>
        </p:spPr>
      </p:pic>
      <p:pic>
        <p:nvPicPr>
          <p:cNvPr id="35" name="Picture 34"/>
          <p:cNvPicPr>
            <a:picLocks noChangeAspect="1"/>
          </p:cNvPicPr>
          <p:nvPr/>
        </p:nvPicPr>
        <p:blipFill>
          <a:blip r:embed="rId3"/>
          <a:stretch>
            <a:fillRect/>
          </a:stretch>
        </p:blipFill>
        <p:spPr>
          <a:xfrm>
            <a:off x="9871710" y="0"/>
            <a:ext cx="1485900" cy="1695450"/>
          </a:xfrm>
          <a:prstGeom prst="rect">
            <a:avLst/>
          </a:prstGeom>
        </p:spPr>
      </p:pic>
      <p:pic>
        <p:nvPicPr>
          <p:cNvPr id="36" name="Picture 35"/>
          <p:cNvPicPr>
            <a:picLocks noChangeAspect="1"/>
          </p:cNvPicPr>
          <p:nvPr/>
        </p:nvPicPr>
        <p:blipFill>
          <a:blip r:embed="rId4"/>
          <a:stretch>
            <a:fillRect/>
          </a:stretch>
        </p:blipFill>
        <p:spPr>
          <a:xfrm>
            <a:off x="9286875" y="3728720"/>
            <a:ext cx="2905125" cy="3129915"/>
          </a:xfrm>
          <a:prstGeom prst="rect">
            <a:avLst/>
          </a:prstGeom>
        </p:spPr>
      </p:pic>
      <p:pic>
        <p:nvPicPr>
          <p:cNvPr id="37" name="Picture 36"/>
          <p:cNvPicPr>
            <a:picLocks noChangeAspect="1"/>
          </p:cNvPicPr>
          <p:nvPr/>
        </p:nvPicPr>
        <p:blipFill>
          <a:blip r:embed="rId5"/>
          <a:stretch>
            <a:fillRect/>
          </a:stretch>
        </p:blipFill>
        <p:spPr>
          <a:xfrm>
            <a:off x="10838180" y="5515610"/>
            <a:ext cx="1343025" cy="1343025"/>
          </a:xfrm>
          <a:prstGeom prst="rect">
            <a:avLst/>
          </a:prstGeom>
        </p:spPr>
      </p:pic>
      <p:pic>
        <p:nvPicPr>
          <p:cNvPr id="40" name="Picture 39"/>
          <p:cNvPicPr>
            <a:picLocks noChangeAspect="1"/>
          </p:cNvPicPr>
          <p:nvPr/>
        </p:nvPicPr>
        <p:blipFill>
          <a:blip r:embed="rId6"/>
          <a:stretch>
            <a:fillRect/>
          </a:stretch>
        </p:blipFill>
        <p:spPr>
          <a:xfrm>
            <a:off x="11109960" y="146050"/>
            <a:ext cx="962025" cy="962025"/>
          </a:xfrm>
          <a:prstGeom prst="rect">
            <a:avLst/>
          </a:prstGeom>
        </p:spPr>
      </p:pic>
      <p:pic>
        <p:nvPicPr>
          <p:cNvPr id="41" name="Picture 40"/>
          <p:cNvPicPr>
            <a:picLocks noChangeAspect="1"/>
          </p:cNvPicPr>
          <p:nvPr/>
        </p:nvPicPr>
        <p:blipFill>
          <a:blip r:embed="rId7"/>
          <a:stretch>
            <a:fillRect/>
          </a:stretch>
        </p:blipFill>
        <p:spPr>
          <a:xfrm>
            <a:off x="11252835" y="-355600"/>
            <a:ext cx="819150" cy="819150"/>
          </a:xfrm>
          <a:prstGeom prst="rect">
            <a:avLst/>
          </a:prstGeom>
        </p:spPr>
      </p:pic>
      <p:pic>
        <p:nvPicPr>
          <p:cNvPr id="42" name="Picture 41"/>
          <p:cNvPicPr>
            <a:picLocks noChangeAspect="1"/>
          </p:cNvPicPr>
          <p:nvPr/>
        </p:nvPicPr>
        <p:blipFill>
          <a:blip r:embed="rId7"/>
          <a:stretch>
            <a:fillRect/>
          </a:stretch>
        </p:blipFill>
        <p:spPr>
          <a:xfrm>
            <a:off x="11668125" y="288925"/>
            <a:ext cx="819150" cy="819150"/>
          </a:xfrm>
          <a:prstGeom prst="rect">
            <a:avLst/>
          </a:prstGeom>
        </p:spPr>
      </p:pic>
      <p:pic>
        <p:nvPicPr>
          <p:cNvPr id="43" name="Picture 42"/>
          <p:cNvPicPr>
            <a:picLocks noChangeAspect="1"/>
          </p:cNvPicPr>
          <p:nvPr/>
        </p:nvPicPr>
        <p:blipFill>
          <a:blip r:embed="rId8"/>
          <a:stretch>
            <a:fillRect/>
          </a:stretch>
        </p:blipFill>
        <p:spPr>
          <a:xfrm>
            <a:off x="0" y="0"/>
            <a:ext cx="1552575" cy="1552575"/>
          </a:xfrm>
          <a:prstGeom prst="rect">
            <a:avLst/>
          </a:prstGeom>
        </p:spPr>
      </p:pic>
      <p:pic>
        <p:nvPicPr>
          <p:cNvPr id="44" name="Picture 43"/>
          <p:cNvPicPr>
            <a:picLocks noChangeAspect="1"/>
          </p:cNvPicPr>
          <p:nvPr/>
        </p:nvPicPr>
        <p:blipFill>
          <a:blip r:embed="rId7"/>
          <a:stretch>
            <a:fillRect/>
          </a:stretch>
        </p:blipFill>
        <p:spPr>
          <a:xfrm rot="16020000">
            <a:off x="-535305" y="436880"/>
            <a:ext cx="819150" cy="819150"/>
          </a:xfrm>
          <a:prstGeom prst="rect">
            <a:avLst/>
          </a:prstGeom>
        </p:spPr>
      </p:pic>
      <p:pic>
        <p:nvPicPr>
          <p:cNvPr id="45" name="Picture 44"/>
          <p:cNvPicPr>
            <a:picLocks noChangeAspect="1"/>
          </p:cNvPicPr>
          <p:nvPr/>
        </p:nvPicPr>
        <p:blipFill>
          <a:blip r:embed="rId6"/>
          <a:stretch>
            <a:fillRect/>
          </a:stretch>
        </p:blipFill>
        <p:spPr>
          <a:xfrm rot="15960000">
            <a:off x="-388620" y="-370840"/>
            <a:ext cx="962025" cy="962025"/>
          </a:xfrm>
          <a:prstGeom prst="rect">
            <a:avLst/>
          </a:prstGeom>
        </p:spPr>
      </p:pic>
      <p:pic>
        <p:nvPicPr>
          <p:cNvPr id="46" name="Picture 45"/>
          <p:cNvPicPr>
            <a:picLocks noChangeAspect="1"/>
          </p:cNvPicPr>
          <p:nvPr/>
        </p:nvPicPr>
        <p:blipFill>
          <a:blip r:embed="rId9"/>
          <a:stretch>
            <a:fillRect/>
          </a:stretch>
        </p:blipFill>
        <p:spPr>
          <a:xfrm>
            <a:off x="342900" y="-403225"/>
            <a:ext cx="866775" cy="866775"/>
          </a:xfrm>
          <a:prstGeom prst="rect">
            <a:avLst/>
          </a:prstGeom>
        </p:spPr>
      </p:pic>
      <p:pic>
        <p:nvPicPr>
          <p:cNvPr id="48" name="Picture 47"/>
          <p:cNvPicPr>
            <a:picLocks noChangeAspect="1"/>
          </p:cNvPicPr>
          <p:nvPr/>
        </p:nvPicPr>
        <p:blipFill>
          <a:blip r:embed="rId10"/>
          <a:stretch>
            <a:fillRect/>
          </a:stretch>
        </p:blipFill>
        <p:spPr>
          <a:xfrm>
            <a:off x="2406650" y="-477520"/>
            <a:ext cx="7595870" cy="7595870"/>
          </a:xfrm>
          <a:prstGeom prst="rect">
            <a:avLst/>
          </a:prstGeom>
        </p:spPr>
      </p:pic>
      <p:pic>
        <p:nvPicPr>
          <p:cNvPr id="49" name="Picture 48"/>
          <p:cNvPicPr>
            <a:picLocks noChangeAspect="1"/>
          </p:cNvPicPr>
          <p:nvPr/>
        </p:nvPicPr>
        <p:blipFill>
          <a:blip r:embed="rId11"/>
          <a:stretch>
            <a:fillRect/>
          </a:stretch>
        </p:blipFill>
        <p:spPr>
          <a:xfrm>
            <a:off x="2999740" y="2919095"/>
            <a:ext cx="7334885" cy="1019175"/>
          </a:xfrm>
          <a:prstGeom prst="rect">
            <a:avLst/>
          </a:prstGeom>
        </p:spPr>
      </p:pic>
      <p:pic>
        <p:nvPicPr>
          <p:cNvPr id="50" name="Picture 49"/>
          <p:cNvPicPr>
            <a:picLocks noChangeAspect="1"/>
          </p:cNvPicPr>
          <p:nvPr/>
        </p:nvPicPr>
        <p:blipFill>
          <a:blip r:embed="rId12"/>
          <a:stretch>
            <a:fillRect/>
          </a:stretch>
        </p:blipFill>
        <p:spPr>
          <a:xfrm>
            <a:off x="3152140" y="3928745"/>
            <a:ext cx="2733675" cy="9525"/>
          </a:xfrm>
          <a:prstGeom prst="rect">
            <a:avLst/>
          </a:prstGeom>
          <a:ln w="127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5496560" y="1994535"/>
            <a:ext cx="6542405" cy="3834765"/>
          </a:xfrm>
          <a:prstGeom prst="rect">
            <a:avLst/>
          </a:prstGeom>
        </p:spPr>
      </p:pic>
      <p:pic>
        <p:nvPicPr>
          <p:cNvPr id="30" name="Picture 29"/>
          <p:cNvPicPr>
            <a:picLocks noChangeAspect="1"/>
          </p:cNvPicPr>
          <p:nvPr/>
        </p:nvPicPr>
        <p:blipFill>
          <a:blip r:embed="rId3"/>
          <a:stretch>
            <a:fillRect/>
          </a:stretch>
        </p:blipFill>
        <p:spPr>
          <a:xfrm>
            <a:off x="10553065" y="0"/>
            <a:ext cx="1485900" cy="1695450"/>
          </a:xfrm>
          <a:prstGeom prst="rect">
            <a:avLst/>
          </a:prstGeom>
        </p:spPr>
      </p:pic>
      <p:pic>
        <p:nvPicPr>
          <p:cNvPr id="34" name="Picture 33"/>
          <p:cNvPicPr>
            <a:picLocks noChangeAspect="1"/>
          </p:cNvPicPr>
          <p:nvPr/>
        </p:nvPicPr>
        <p:blipFill>
          <a:blip r:embed="rId4"/>
          <a:stretch>
            <a:fillRect/>
          </a:stretch>
        </p:blipFill>
        <p:spPr>
          <a:xfrm>
            <a:off x="-276860" y="1877060"/>
            <a:ext cx="7982585" cy="4069080"/>
          </a:xfrm>
          <a:prstGeom prst="rect">
            <a:avLst/>
          </a:prstGeom>
        </p:spPr>
      </p:pic>
      <p:sp>
        <p:nvSpPr>
          <p:cNvPr id="40" name="Text Box 39"/>
          <p:cNvSpPr txBox="1"/>
          <p:nvPr/>
        </p:nvSpPr>
        <p:spPr>
          <a:xfrm>
            <a:off x="358140" y="2341880"/>
            <a:ext cx="6750685" cy="3096895"/>
          </a:xfrm>
          <a:prstGeom prst="rect">
            <a:avLst/>
          </a:prstGeom>
          <a:noFill/>
        </p:spPr>
        <p:txBody>
          <a:bodyPr wrap="square" rtlCol="0">
            <a:noAutofit/>
          </a:bodyPr>
          <a:lstStyle/>
          <a:p>
            <a:pPr marL="285750" indent="-285750">
              <a:buFont typeface="Arial" panose="020B0604020202020204" pitchFamily="34" charset="0"/>
              <a:buChar char="•"/>
            </a:pPr>
            <a:r>
              <a:rPr lang="en-US" altLang="en-GB"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sym typeface="+mn-ea"/>
              </a:rPr>
              <a:t>The Paris Olympics is a global sporting event that has garnered significant attention and engagement across various social media platforms.</a:t>
            </a:r>
            <a:endParaRPr lang="en-US" altLang="en-GB"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sym typeface="+mn-ea"/>
            </a:endParaRPr>
          </a:p>
          <a:p>
            <a:pPr marL="285750" indent="-285750">
              <a:buFont typeface="Arial" panose="020B0604020202020204" pitchFamily="34" charset="0"/>
              <a:buChar char="•"/>
            </a:pPr>
            <a:r>
              <a:rPr lang="en-GB" dirty="0">
                <a:solidFill>
                  <a:schemeClr val="bg1"/>
                </a:solidFill>
              </a:rPr>
              <a:t>Analysing public sentiment on the Paris Olympics provides insights for improving content, marketing strategies, and event planning, including health and sanitation.</a:t>
            </a:r>
            <a:endParaRPr lang="en-GB" sz="1800" dirty="0">
              <a:solidFill>
                <a:schemeClr val="bg1"/>
              </a:solidFill>
              <a:latin typeface="Segoe UI Historic"/>
              <a:cs typeface="Segoe UI Historic"/>
            </a:endParaRPr>
          </a:p>
          <a:p>
            <a:endParaRPr lang="en-US" altLang="en-GB"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sym typeface="+mn-ea"/>
            </a:endParaRPr>
          </a:p>
        </p:txBody>
      </p:sp>
      <p:pic>
        <p:nvPicPr>
          <p:cNvPr id="42" name="Picture 41"/>
          <p:cNvPicPr>
            <a:picLocks noChangeAspect="1"/>
          </p:cNvPicPr>
          <p:nvPr/>
        </p:nvPicPr>
        <p:blipFill>
          <a:blip r:embed="rId5"/>
          <a:stretch>
            <a:fillRect/>
          </a:stretch>
        </p:blipFill>
        <p:spPr>
          <a:xfrm>
            <a:off x="0" y="10795"/>
            <a:ext cx="2061210" cy="2061210"/>
          </a:xfrm>
          <a:prstGeom prst="rect">
            <a:avLst/>
          </a:prstGeom>
        </p:spPr>
      </p:pic>
      <p:sp>
        <p:nvSpPr>
          <p:cNvPr id="4" name="Text Box 3"/>
          <p:cNvSpPr txBox="1"/>
          <p:nvPr/>
        </p:nvSpPr>
        <p:spPr>
          <a:xfrm>
            <a:off x="1186180" y="600711"/>
            <a:ext cx="6128385" cy="817880"/>
          </a:xfrm>
          <a:prstGeom prst="rect">
            <a:avLst/>
          </a:prstGeom>
          <a:noFill/>
        </p:spPr>
        <p:txBody>
          <a:bodyPr wrap="square" rtlCol="0">
            <a:noAutofit/>
          </a:bodyPr>
          <a:lstStyle/>
          <a:p>
            <a:r>
              <a:rPr lang="en-US" sz="4000" b="1" dirty="0">
                <a:solidFill>
                  <a:schemeClr val="tx2">
                    <a:lumMod val="75000"/>
                  </a:schemeClr>
                </a:solidFill>
              </a:rPr>
              <a:t>BUSINESS OVERVIEW</a:t>
            </a:r>
          </a:p>
        </p:txBody>
      </p:sp>
      <p:pic>
        <p:nvPicPr>
          <p:cNvPr id="5" name="Picture 4"/>
          <p:cNvPicPr>
            <a:picLocks noChangeAspect="1"/>
          </p:cNvPicPr>
          <p:nvPr/>
        </p:nvPicPr>
        <p:blipFill>
          <a:blip r:embed="rId6"/>
          <a:stretch>
            <a:fillRect/>
          </a:stretch>
        </p:blipFill>
        <p:spPr>
          <a:xfrm>
            <a:off x="5595620" y="2928620"/>
            <a:ext cx="1000125" cy="100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0" y="132080"/>
            <a:ext cx="12192000" cy="6858000"/>
            <a:chOff x="1248145" y="393418"/>
            <a:chExt cx="12192000" cy="6858000"/>
          </a:xfrm>
        </p:grpSpPr>
        <p:pic>
          <p:nvPicPr>
            <p:cNvPr id="3" name="图片 2"/>
            <p:cNvPicPr>
              <a:picLocks noChangeAspect="1"/>
            </p:cNvPicPr>
            <p:nvPr/>
          </p:nvPicPr>
          <p:blipFill rotWithShape="1">
            <a:blip r:embed="rId2"/>
            <a:srcRect t="7873" b="7873"/>
            <a:stretch>
              <a:fillRect/>
            </a:stretch>
          </p:blipFill>
          <p:spPr>
            <a:xfrm>
              <a:off x="1248145" y="393418"/>
              <a:ext cx="12192000" cy="6858000"/>
            </a:xfrm>
            <a:prstGeom prst="rect">
              <a:avLst/>
            </a:prstGeom>
          </p:spPr>
        </p:pic>
        <p:sp>
          <p:nvSpPr>
            <p:cNvPr id="26" name="矩形 25"/>
            <p:cNvSpPr/>
            <p:nvPr/>
          </p:nvSpPr>
          <p:spPr>
            <a:xfrm>
              <a:off x="1248146" y="393418"/>
              <a:ext cx="12191999"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022349" y="1278255"/>
            <a:ext cx="6071871" cy="3992880"/>
            <a:chOff x="3837918" y="2185975"/>
            <a:chExt cx="3256757" cy="1110485"/>
          </a:xfrm>
        </p:grpSpPr>
        <p:cxnSp>
          <p:nvCxnSpPr>
            <p:cNvPr id="66" name="直接连接符 65"/>
            <p:cNvCxnSpPr/>
            <p:nvPr/>
          </p:nvCxnSpPr>
          <p:spPr>
            <a:xfrm>
              <a:off x="4073225" y="2185975"/>
              <a:ext cx="2018586" cy="0"/>
            </a:xfrm>
            <a:prstGeom prst="line">
              <a:avLst/>
            </a:prstGeom>
            <a:ln>
              <a:solidFill>
                <a:srgbClr val="CCB028"/>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73225" y="2185975"/>
              <a:ext cx="497126" cy="0"/>
            </a:xfrm>
            <a:prstGeom prst="line">
              <a:avLst/>
            </a:prstGeom>
            <a:ln w="28575">
              <a:solidFill>
                <a:srgbClr val="CCB028"/>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3837918" y="2318251"/>
              <a:ext cx="3256757" cy="978209"/>
            </a:xfrm>
            <a:prstGeom prst="rect">
              <a:avLst/>
            </a:prstGeom>
            <a:noFill/>
          </p:spPr>
          <p:txBody>
            <a:bodyPr wrap="square" rtlCol="0">
              <a:noAutofit/>
            </a:bodyPr>
            <a:lstStyle/>
            <a:p>
              <a:pPr>
                <a:lnSpc>
                  <a:spcPct val="130000"/>
                </a:lnSpc>
              </a:pPr>
              <a:endParaRPr sz="1400" dirty="0">
                <a:latin typeface="Calibri" panose="020F0502020204030204" pitchFamily="34" charset="0"/>
                <a:ea typeface="Calibri" panose="020F0502020204030204" pitchFamily="34" charset="0"/>
              </a:endParaRPr>
            </a:p>
            <a:p>
              <a:pPr>
                <a:lnSpc>
                  <a:spcPct val="130000"/>
                </a:lnSpc>
              </a:pPr>
              <a:r>
                <a:rPr dirty="0">
                  <a:latin typeface="Calibri" panose="020F0502020204030204" pitchFamily="34" charset="0"/>
                  <a:ea typeface="Calibri" panose="020F0502020204030204" pitchFamily="34" charset="0"/>
                </a:rPr>
                <a:t>The Paris Olympics is a high-profile event that generates a substantial volume of unstructured social media data that reflects public sentiment. The challenge lies in effectively analyzing this vast and diverse stream of data while also tackling challenges such as language differences, sentiment variations and contextual meanings in order to provide accurate and actionable insights.</a:t>
              </a:r>
              <a:endParaRPr lang="zh-CN" altLang="en-US" dirty="0">
                <a:latin typeface="Calibri" panose="020F0502020204030204" pitchFamily="34" charset="0"/>
                <a:ea typeface="Calibri" panose="020F0502020204030204" pitchFamily="34" charset="0"/>
              </a:endParaRPr>
            </a:p>
          </p:txBody>
        </p:sp>
      </p:grpSp>
      <p:grpSp>
        <p:nvGrpSpPr>
          <p:cNvPr id="2" name="组合 1"/>
          <p:cNvGrpSpPr/>
          <p:nvPr/>
        </p:nvGrpSpPr>
        <p:grpSpPr>
          <a:xfrm>
            <a:off x="418461" y="283816"/>
            <a:ext cx="11905800" cy="1170305"/>
            <a:chOff x="435606" y="433676"/>
            <a:chExt cx="11905800" cy="1170305"/>
          </a:xfrm>
        </p:grpSpPr>
        <p:sp>
          <p:nvSpPr>
            <p:cNvPr id="98" name="箭头: V 形 97"/>
            <p:cNvSpPr/>
            <p:nvPr/>
          </p:nvSpPr>
          <p:spPr>
            <a:xfrm>
              <a:off x="435606" y="753151"/>
              <a:ext cx="355596" cy="355596"/>
            </a:xfrm>
            <a:prstGeom prst="chevron">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9" name="箭头: V 形 98"/>
            <p:cNvSpPr/>
            <p:nvPr/>
          </p:nvSpPr>
          <p:spPr>
            <a:xfrm>
              <a:off x="806138" y="814553"/>
              <a:ext cx="232792" cy="232792"/>
            </a:xfrm>
            <a:prstGeom prst="chevron">
              <a:avLst/>
            </a:prstGeom>
            <a:solidFill>
              <a:srgbClr val="233C5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箭头: V 形 99"/>
            <p:cNvSpPr/>
            <p:nvPr/>
          </p:nvSpPr>
          <p:spPr>
            <a:xfrm>
              <a:off x="11346860" y="433676"/>
              <a:ext cx="994546" cy="994546"/>
            </a:xfrm>
            <a:prstGeom prst="chevron">
              <a:avLst/>
            </a:prstGeom>
            <a:solidFill>
              <a:srgbClr val="233C5B">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矩形 105"/>
            <p:cNvSpPr/>
            <p:nvPr/>
          </p:nvSpPr>
          <p:spPr>
            <a:xfrm>
              <a:off x="1158236" y="589251"/>
              <a:ext cx="5523865" cy="1014730"/>
            </a:xfrm>
            <a:prstGeom prst="rect">
              <a:avLst/>
            </a:prstGeom>
          </p:spPr>
          <p:txBody>
            <a:bodyPr wrap="square">
              <a:spAutoFit/>
            </a:bodyPr>
            <a:lstStyle/>
            <a:p>
              <a:r>
                <a:rPr lang="en-US" altLang="zh-CN" sz="4000" b="1" spc="300" dirty="0">
                  <a:solidFill>
                    <a:schemeClr val="tx2">
                      <a:lumMod val="50000"/>
                    </a:schemeClr>
                  </a:solidFill>
                  <a:latin typeface="Calibri" panose="020F0502020204030204" pitchFamily="34" charset="0"/>
                  <a:ea typeface="Calibri" panose="020F0502020204030204" pitchFamily="34" charset="0"/>
                </a:rPr>
                <a:t>PROBLEM STATEMENT</a:t>
              </a:r>
              <a:r>
                <a:rPr lang="zh-CN" altLang="en-US" sz="2000" b="1" spc="300" dirty="0">
                  <a:solidFill>
                    <a:srgbClr val="371515"/>
                  </a:solidFill>
                  <a:latin typeface="Calibri" panose="020F0502020204030204" pitchFamily="34" charset="0"/>
                  <a:ea typeface="Calibri" panose="020F0502020204030204" pitchFamily="34" charset="0"/>
                </a:rPr>
                <a:t>
</a:t>
              </a:r>
            </a:p>
          </p:txBody>
        </p:sp>
      </p:grpSp>
      <p:sp>
        <p:nvSpPr>
          <p:cNvPr id="52" name="矩形 47"/>
          <p:cNvSpPr/>
          <p:nvPr/>
        </p:nvSpPr>
        <p:spPr>
          <a:xfrm>
            <a:off x="0" y="6227631"/>
            <a:ext cx="12191999" cy="630369"/>
          </a:xfrm>
          <a:custGeom>
            <a:avLst/>
            <a:gdLst>
              <a:gd name="connsiteX0" fmla="*/ 0 w 12181442"/>
              <a:gd name="connsiteY0" fmla="*/ 0 h 502060"/>
              <a:gd name="connsiteX1" fmla="*/ 12181442 w 12181442"/>
              <a:gd name="connsiteY1" fmla="*/ 0 h 502060"/>
              <a:gd name="connsiteX2" fmla="*/ 12181442 w 12181442"/>
              <a:gd name="connsiteY2" fmla="*/ 502060 h 502060"/>
              <a:gd name="connsiteX3" fmla="*/ 0 w 12181442"/>
              <a:gd name="connsiteY3" fmla="*/ 502060 h 502060"/>
              <a:gd name="connsiteX4" fmla="*/ 0 w 12181442"/>
              <a:gd name="connsiteY4" fmla="*/ 0 h 502060"/>
              <a:gd name="connsiteX0-1" fmla="*/ 0 w 12181442"/>
              <a:gd name="connsiteY0-2" fmla="*/ 0 h 502060"/>
              <a:gd name="connsiteX1-3" fmla="*/ 12181442 w 12181442"/>
              <a:gd name="connsiteY1-4" fmla="*/ 0 h 502060"/>
              <a:gd name="connsiteX2-5" fmla="*/ 12181442 w 12181442"/>
              <a:gd name="connsiteY2-6" fmla="*/ 502060 h 502060"/>
              <a:gd name="connsiteX3-7" fmla="*/ 0 w 12181442"/>
              <a:gd name="connsiteY3-8" fmla="*/ 502060 h 502060"/>
              <a:gd name="connsiteX4-9" fmla="*/ 0 w 12181442"/>
              <a:gd name="connsiteY4-10" fmla="*/ 0 h 502060"/>
              <a:gd name="connsiteX0-11" fmla="*/ 0 w 12181442"/>
              <a:gd name="connsiteY0-12" fmla="*/ 0 h 502060"/>
              <a:gd name="connsiteX1-13" fmla="*/ 12181442 w 12181442"/>
              <a:gd name="connsiteY1-14" fmla="*/ 0 h 502060"/>
              <a:gd name="connsiteX2-15" fmla="*/ 12181442 w 12181442"/>
              <a:gd name="connsiteY2-16" fmla="*/ 502060 h 502060"/>
              <a:gd name="connsiteX3-17" fmla="*/ 0 w 12181442"/>
              <a:gd name="connsiteY3-18" fmla="*/ 502060 h 502060"/>
              <a:gd name="connsiteX4-19" fmla="*/ 0 w 12181442"/>
              <a:gd name="connsiteY4-20" fmla="*/ 0 h 502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1442" h="502060">
                <a:moveTo>
                  <a:pt x="0" y="0"/>
                </a:moveTo>
                <a:cubicBezTo>
                  <a:pt x="6087243" y="226243"/>
                  <a:pt x="6122478" y="226243"/>
                  <a:pt x="12181442" y="0"/>
                </a:cubicBezTo>
                <a:lnTo>
                  <a:pt x="12181442" y="502060"/>
                </a:lnTo>
                <a:lnTo>
                  <a:pt x="0" y="502060"/>
                </a:lnTo>
                <a:lnTo>
                  <a:pt x="0" y="0"/>
                </a:lnTo>
                <a:close/>
              </a:path>
            </a:pathLst>
          </a:cu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stretch>
            <a:fillRect/>
          </a:stretch>
        </p:blipFill>
        <p:spPr>
          <a:xfrm>
            <a:off x="10029190" y="0"/>
            <a:ext cx="1485900" cy="1695450"/>
          </a:xfrm>
          <a:prstGeom prst="rect">
            <a:avLst/>
          </a:prstGeom>
        </p:spPr>
      </p:pic>
      <p:pic>
        <p:nvPicPr>
          <p:cNvPr id="14" name="Picture 13"/>
          <p:cNvPicPr>
            <a:picLocks noChangeAspect="1"/>
          </p:cNvPicPr>
          <p:nvPr/>
        </p:nvPicPr>
        <p:blipFill>
          <a:blip r:embed="rId4"/>
          <a:stretch>
            <a:fillRect/>
          </a:stretch>
        </p:blipFill>
        <p:spPr>
          <a:xfrm>
            <a:off x="7230745" y="2142490"/>
            <a:ext cx="4843145" cy="3566160"/>
          </a:xfrm>
          <a:prstGeom prst="rect">
            <a:avLst/>
          </a:prstGeom>
        </p:spPr>
      </p:pic>
      <p:pic>
        <p:nvPicPr>
          <p:cNvPr id="16" name="Picture 15"/>
          <p:cNvPicPr>
            <a:picLocks noChangeAspect="1"/>
          </p:cNvPicPr>
          <p:nvPr/>
        </p:nvPicPr>
        <p:blipFill>
          <a:blip r:embed="rId5"/>
          <a:stretch>
            <a:fillRect/>
          </a:stretch>
        </p:blipFill>
        <p:spPr>
          <a:xfrm rot="19560000">
            <a:off x="7169785" y="1751330"/>
            <a:ext cx="4434205" cy="4511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anim calcmode="lin" valueType="num">
                                      <p:cBhvr>
                                        <p:cTn id="11" dur="500" fill="hold"/>
                                        <p:tgtEl>
                                          <p:spTgt spid="52"/>
                                        </p:tgtEl>
                                        <p:attrNameLst>
                                          <p:attrName>ppt_x</p:attrName>
                                        </p:attrNameLst>
                                      </p:cBhvr>
                                      <p:tavLst>
                                        <p:tav tm="0">
                                          <p:val>
                                            <p:strVal val="#ppt_x"/>
                                          </p:val>
                                        </p:tav>
                                        <p:tav tm="100000">
                                          <p:val>
                                            <p:strVal val="#ppt_x"/>
                                          </p:val>
                                        </p:tav>
                                      </p:tavLst>
                                    </p:anim>
                                    <p:anim calcmode="lin" valueType="num">
                                      <p:cBhvr>
                                        <p:cTn id="12" dur="500" fill="hold"/>
                                        <p:tgtEl>
                                          <p:spTgt spid="52"/>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0" y="-10795"/>
            <a:ext cx="12192000" cy="6868795"/>
            <a:chOff x="1248145" y="393418"/>
            <a:chExt cx="12192000" cy="6868795"/>
          </a:xfrm>
        </p:grpSpPr>
        <p:pic>
          <p:nvPicPr>
            <p:cNvPr id="3" name="图片 2"/>
            <p:cNvPicPr>
              <a:picLocks noChangeAspect="1"/>
            </p:cNvPicPr>
            <p:nvPr/>
          </p:nvPicPr>
          <p:blipFill rotWithShape="1">
            <a:blip r:embed="rId2"/>
            <a:srcRect t="7873" b="7873"/>
            <a:stretch>
              <a:fillRect/>
            </a:stretch>
          </p:blipFill>
          <p:spPr>
            <a:xfrm>
              <a:off x="1248145" y="393418"/>
              <a:ext cx="12192000" cy="6858000"/>
            </a:xfrm>
            <a:prstGeom prst="rect">
              <a:avLst/>
            </a:prstGeom>
          </p:spPr>
        </p:pic>
        <p:sp>
          <p:nvSpPr>
            <p:cNvPr id="26" name="矩形 25"/>
            <p:cNvSpPr/>
            <p:nvPr/>
          </p:nvSpPr>
          <p:spPr>
            <a:xfrm>
              <a:off x="1248146" y="404213"/>
              <a:ext cx="12191999"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87656" y="2493315"/>
            <a:ext cx="3116580" cy="1582420"/>
            <a:chOff x="576226" y="2185975"/>
            <a:chExt cx="3116580" cy="1582420"/>
          </a:xfrm>
        </p:grpSpPr>
        <p:cxnSp>
          <p:nvCxnSpPr>
            <p:cNvPr id="33" name="直接连接符 32"/>
            <p:cNvCxnSpPr/>
            <p:nvPr/>
          </p:nvCxnSpPr>
          <p:spPr>
            <a:xfrm>
              <a:off x="680755" y="2185975"/>
              <a:ext cx="2018586" cy="0"/>
            </a:xfrm>
            <a:prstGeom prst="line">
              <a:avLst/>
            </a:prstGeom>
            <a:ln>
              <a:solidFill>
                <a:srgbClr val="CCB02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80755" y="2185975"/>
              <a:ext cx="497126" cy="0"/>
            </a:xfrm>
            <a:prstGeom prst="line">
              <a:avLst/>
            </a:prstGeom>
            <a:ln w="28575">
              <a:solidFill>
                <a:srgbClr val="CCB028"/>
              </a:solidFill>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576226" y="2269160"/>
              <a:ext cx="3116580" cy="1499235"/>
            </a:xfrm>
            <a:prstGeom prst="rect">
              <a:avLst/>
            </a:prstGeom>
            <a:noFill/>
          </p:spPr>
          <p:txBody>
            <a:bodyPr wrap="square" rtlCol="0">
              <a:noAutofit/>
            </a:bodyPr>
            <a:lstStyle/>
            <a:p>
              <a:pPr>
                <a:lnSpc>
                  <a:spcPct val="130000"/>
                </a:lnSpc>
              </a:pPr>
              <a:r>
                <a:rPr lang="en-US" altLang="zh-CN" sz="1400" dirty="0">
                  <a:latin typeface="Calibri" panose="020F0502020204030204" pitchFamily="34" charset="0"/>
                  <a:ea typeface="Calibri" panose="020F0502020204030204" pitchFamily="34" charset="0"/>
                </a:rPr>
                <a:t> To extract, preprocess and clean social media data from multiple platforms addressing quality issues and handling multilingual content related to the Paris Olympics.</a:t>
              </a:r>
            </a:p>
          </p:txBody>
        </p:sp>
      </p:grpSp>
      <p:grpSp>
        <p:nvGrpSpPr>
          <p:cNvPr id="5" name="组合 4"/>
          <p:cNvGrpSpPr/>
          <p:nvPr/>
        </p:nvGrpSpPr>
        <p:grpSpPr>
          <a:xfrm>
            <a:off x="587375" y="4264660"/>
            <a:ext cx="3116580" cy="1309370"/>
            <a:chOff x="576226" y="3752230"/>
            <a:chExt cx="3116530" cy="1437574"/>
          </a:xfrm>
        </p:grpSpPr>
        <p:cxnSp>
          <p:nvCxnSpPr>
            <p:cNvPr id="57" name="直接连接符 56"/>
            <p:cNvCxnSpPr/>
            <p:nvPr/>
          </p:nvCxnSpPr>
          <p:spPr>
            <a:xfrm>
              <a:off x="680755" y="3752230"/>
              <a:ext cx="2018586" cy="0"/>
            </a:xfrm>
            <a:prstGeom prst="line">
              <a:avLst/>
            </a:prstGeom>
            <a:ln>
              <a:solidFill>
                <a:srgbClr val="CCB028"/>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80755" y="3752230"/>
              <a:ext cx="497126" cy="0"/>
            </a:xfrm>
            <a:prstGeom prst="line">
              <a:avLst/>
            </a:prstGeom>
            <a:ln w="28575">
              <a:solidFill>
                <a:srgbClr val="CCB028"/>
              </a:solidFill>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76226" y="3819159"/>
              <a:ext cx="3116530" cy="1370645"/>
            </a:xfrm>
            <a:prstGeom prst="rect">
              <a:avLst/>
            </a:prstGeom>
            <a:noFill/>
          </p:spPr>
          <p:txBody>
            <a:bodyPr wrap="square" rtlCol="0">
              <a:noAutofit/>
            </a:bodyPr>
            <a:lstStyle/>
            <a:p>
              <a:pPr>
                <a:lnSpc>
                  <a:spcPct val="130000"/>
                </a:lnSpc>
              </a:pPr>
              <a:r>
                <a:rPr lang="en-US" altLang="zh-CN" sz="1400" dirty="0">
                  <a:latin typeface="Calibri" panose="020F0502020204030204" pitchFamily="34" charset="0"/>
                  <a:ea typeface="Calibri" panose="020F0502020204030204" pitchFamily="34" charset="0"/>
                </a:rPr>
                <a:t> To develop and train advanced natural language processing models to accurately classify sentiments incorporating techniques to handle sarcasm and contextual nuances.</a:t>
              </a:r>
              <a:r>
                <a:rPr lang="zh-CN" altLang="en-US" sz="1400" dirty="0">
                  <a:latin typeface="Calibri" panose="020F0502020204030204" pitchFamily="34" charset="0"/>
                  <a:ea typeface="Calibri" panose="020F0502020204030204" pitchFamily="34" charset="0"/>
                </a:rPr>
                <a:t>
</a:t>
              </a:r>
            </a:p>
          </p:txBody>
        </p:sp>
      </p:grpSp>
      <p:grpSp>
        <p:nvGrpSpPr>
          <p:cNvPr id="6" name="组合 5"/>
          <p:cNvGrpSpPr/>
          <p:nvPr/>
        </p:nvGrpSpPr>
        <p:grpSpPr>
          <a:xfrm>
            <a:off x="4070855" y="2561895"/>
            <a:ext cx="3116580" cy="1540510"/>
            <a:chOff x="3978145" y="2185975"/>
            <a:chExt cx="3116580" cy="1540510"/>
          </a:xfrm>
        </p:grpSpPr>
        <p:cxnSp>
          <p:nvCxnSpPr>
            <p:cNvPr id="66" name="直接连接符 65"/>
            <p:cNvCxnSpPr/>
            <p:nvPr/>
          </p:nvCxnSpPr>
          <p:spPr>
            <a:xfrm>
              <a:off x="4073225" y="2185975"/>
              <a:ext cx="2018586" cy="0"/>
            </a:xfrm>
            <a:prstGeom prst="line">
              <a:avLst/>
            </a:prstGeom>
            <a:ln>
              <a:solidFill>
                <a:srgbClr val="CCB028"/>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73225" y="2185975"/>
              <a:ext cx="497126" cy="0"/>
            </a:xfrm>
            <a:prstGeom prst="line">
              <a:avLst/>
            </a:prstGeom>
            <a:ln w="28575">
              <a:solidFill>
                <a:srgbClr val="CCB028"/>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3978145" y="2201215"/>
              <a:ext cx="3116580" cy="1525270"/>
            </a:xfrm>
            <a:prstGeom prst="rect">
              <a:avLst/>
            </a:prstGeom>
            <a:noFill/>
          </p:spPr>
          <p:txBody>
            <a:bodyPr wrap="square" rtlCol="0">
              <a:noAutofit/>
            </a:bodyPr>
            <a:lstStyle/>
            <a:p>
              <a:pPr>
                <a:lnSpc>
                  <a:spcPct val="130000"/>
                </a:lnSpc>
              </a:pPr>
              <a:r>
                <a:rPr lang="en-US" altLang="zh-CN" sz="1400" dirty="0">
                  <a:latin typeface="Calibri" panose="020F0502020204030204" pitchFamily="34" charset="0"/>
                  <a:ea typeface="Calibri" panose="020F0502020204030204" pitchFamily="34" charset="0"/>
                </a:rPr>
                <a:t> To create interactive visualizations to display sentiment trends and key events providing actionable insights to stakeholders based on comprehensive analysis of public opinions.</a:t>
              </a:r>
              <a:r>
                <a:rPr lang="zh-CN" altLang="en-US" sz="1400" dirty="0">
                  <a:latin typeface="Calibri" panose="020F0502020204030204" pitchFamily="34" charset="0"/>
                  <a:ea typeface="Calibri" panose="020F0502020204030204" pitchFamily="34" charset="0"/>
                </a:rPr>
                <a:t>
</a:t>
              </a:r>
            </a:p>
          </p:txBody>
        </p:sp>
      </p:grpSp>
      <p:grpSp>
        <p:nvGrpSpPr>
          <p:cNvPr id="2" name="组合 1"/>
          <p:cNvGrpSpPr/>
          <p:nvPr/>
        </p:nvGrpSpPr>
        <p:grpSpPr>
          <a:xfrm>
            <a:off x="1189355" y="202565"/>
            <a:ext cx="3703320" cy="1014730"/>
            <a:chOff x="435606" y="589251"/>
            <a:chExt cx="4837120" cy="1014730"/>
          </a:xfrm>
        </p:grpSpPr>
        <p:sp>
          <p:nvSpPr>
            <p:cNvPr id="98" name="箭头: V 形 97"/>
            <p:cNvSpPr/>
            <p:nvPr/>
          </p:nvSpPr>
          <p:spPr>
            <a:xfrm>
              <a:off x="435606" y="753151"/>
              <a:ext cx="355596" cy="355596"/>
            </a:xfrm>
            <a:prstGeom prst="chevron">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9" name="箭头: V 形 98"/>
            <p:cNvSpPr/>
            <p:nvPr/>
          </p:nvSpPr>
          <p:spPr>
            <a:xfrm>
              <a:off x="806138" y="814553"/>
              <a:ext cx="232792" cy="232792"/>
            </a:xfrm>
            <a:prstGeom prst="chevron">
              <a:avLst/>
            </a:prstGeom>
            <a:solidFill>
              <a:srgbClr val="233C5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矩形 105"/>
            <p:cNvSpPr/>
            <p:nvPr/>
          </p:nvSpPr>
          <p:spPr>
            <a:xfrm>
              <a:off x="1158852" y="589251"/>
              <a:ext cx="4113874" cy="1014730"/>
            </a:xfrm>
            <a:prstGeom prst="rect">
              <a:avLst/>
            </a:prstGeom>
          </p:spPr>
          <p:txBody>
            <a:bodyPr wrap="square">
              <a:spAutoFit/>
            </a:bodyPr>
            <a:lstStyle/>
            <a:p>
              <a:r>
                <a:rPr lang="en-US" altLang="zh-CN" sz="4000" b="1" spc="300" dirty="0">
                  <a:solidFill>
                    <a:schemeClr val="tx2">
                      <a:lumMod val="50000"/>
                    </a:schemeClr>
                  </a:solidFill>
                  <a:latin typeface="Calibri" panose="020F0502020204030204" pitchFamily="34" charset="0"/>
                  <a:ea typeface="Calibri" panose="020F0502020204030204" pitchFamily="34" charset="0"/>
                </a:rPr>
                <a:t>OBJECTIVES</a:t>
              </a:r>
              <a:r>
                <a:rPr lang="zh-CN" altLang="en-US" sz="2000" b="1" spc="300" dirty="0">
                  <a:solidFill>
                    <a:srgbClr val="371515"/>
                  </a:solidFill>
                  <a:latin typeface="Calibri" panose="020F0502020204030204" pitchFamily="34" charset="0"/>
                  <a:ea typeface="Calibri" panose="020F0502020204030204" pitchFamily="34" charset="0"/>
                </a:rPr>
                <a:t>
</a:t>
              </a:r>
            </a:p>
          </p:txBody>
        </p:sp>
      </p:grpSp>
      <p:sp>
        <p:nvSpPr>
          <p:cNvPr id="52" name="矩形 47"/>
          <p:cNvSpPr/>
          <p:nvPr/>
        </p:nvSpPr>
        <p:spPr>
          <a:xfrm>
            <a:off x="0" y="6227631"/>
            <a:ext cx="12191999" cy="630369"/>
          </a:xfrm>
          <a:custGeom>
            <a:avLst/>
            <a:gdLst>
              <a:gd name="connsiteX0" fmla="*/ 0 w 12181442"/>
              <a:gd name="connsiteY0" fmla="*/ 0 h 502060"/>
              <a:gd name="connsiteX1" fmla="*/ 12181442 w 12181442"/>
              <a:gd name="connsiteY1" fmla="*/ 0 h 502060"/>
              <a:gd name="connsiteX2" fmla="*/ 12181442 w 12181442"/>
              <a:gd name="connsiteY2" fmla="*/ 502060 h 502060"/>
              <a:gd name="connsiteX3" fmla="*/ 0 w 12181442"/>
              <a:gd name="connsiteY3" fmla="*/ 502060 h 502060"/>
              <a:gd name="connsiteX4" fmla="*/ 0 w 12181442"/>
              <a:gd name="connsiteY4" fmla="*/ 0 h 502060"/>
              <a:gd name="connsiteX0-1" fmla="*/ 0 w 12181442"/>
              <a:gd name="connsiteY0-2" fmla="*/ 0 h 502060"/>
              <a:gd name="connsiteX1-3" fmla="*/ 12181442 w 12181442"/>
              <a:gd name="connsiteY1-4" fmla="*/ 0 h 502060"/>
              <a:gd name="connsiteX2-5" fmla="*/ 12181442 w 12181442"/>
              <a:gd name="connsiteY2-6" fmla="*/ 502060 h 502060"/>
              <a:gd name="connsiteX3-7" fmla="*/ 0 w 12181442"/>
              <a:gd name="connsiteY3-8" fmla="*/ 502060 h 502060"/>
              <a:gd name="connsiteX4-9" fmla="*/ 0 w 12181442"/>
              <a:gd name="connsiteY4-10" fmla="*/ 0 h 502060"/>
              <a:gd name="connsiteX0-11" fmla="*/ 0 w 12181442"/>
              <a:gd name="connsiteY0-12" fmla="*/ 0 h 502060"/>
              <a:gd name="connsiteX1-13" fmla="*/ 12181442 w 12181442"/>
              <a:gd name="connsiteY1-14" fmla="*/ 0 h 502060"/>
              <a:gd name="connsiteX2-15" fmla="*/ 12181442 w 12181442"/>
              <a:gd name="connsiteY2-16" fmla="*/ 502060 h 502060"/>
              <a:gd name="connsiteX3-17" fmla="*/ 0 w 12181442"/>
              <a:gd name="connsiteY3-18" fmla="*/ 502060 h 502060"/>
              <a:gd name="connsiteX4-19" fmla="*/ 0 w 12181442"/>
              <a:gd name="connsiteY4-20" fmla="*/ 0 h 502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1442" h="502060">
                <a:moveTo>
                  <a:pt x="0" y="0"/>
                </a:moveTo>
                <a:cubicBezTo>
                  <a:pt x="6087243" y="226243"/>
                  <a:pt x="6122478" y="226243"/>
                  <a:pt x="12181442" y="0"/>
                </a:cubicBezTo>
                <a:lnTo>
                  <a:pt x="12181442" y="502060"/>
                </a:lnTo>
                <a:lnTo>
                  <a:pt x="0" y="502060"/>
                </a:lnTo>
                <a:lnTo>
                  <a:pt x="0" y="0"/>
                </a:lnTo>
                <a:close/>
              </a:path>
            </a:pathLst>
          </a:cu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stretch>
            <a:fillRect/>
          </a:stretch>
        </p:blipFill>
        <p:spPr>
          <a:xfrm>
            <a:off x="10029190" y="0"/>
            <a:ext cx="1485900" cy="1695450"/>
          </a:xfrm>
          <a:prstGeom prst="rect">
            <a:avLst/>
          </a:prstGeom>
        </p:spPr>
      </p:pic>
      <p:pic>
        <p:nvPicPr>
          <p:cNvPr id="9" name="Picture 8"/>
          <p:cNvPicPr>
            <a:picLocks noChangeAspect="1"/>
          </p:cNvPicPr>
          <p:nvPr/>
        </p:nvPicPr>
        <p:blipFill>
          <a:blip r:embed="rId4"/>
          <a:stretch>
            <a:fillRect/>
          </a:stretch>
        </p:blipFill>
        <p:spPr>
          <a:xfrm>
            <a:off x="11420475" y="202565"/>
            <a:ext cx="771525" cy="1000125"/>
          </a:xfrm>
          <a:prstGeom prst="rect">
            <a:avLst/>
          </a:prstGeom>
        </p:spPr>
      </p:pic>
      <p:sp>
        <p:nvSpPr>
          <p:cNvPr id="10" name="Text Box 9"/>
          <p:cNvSpPr txBox="1"/>
          <p:nvPr/>
        </p:nvSpPr>
        <p:spPr>
          <a:xfrm>
            <a:off x="692150" y="923925"/>
            <a:ext cx="7374890" cy="1075690"/>
          </a:xfrm>
          <a:prstGeom prst="rect">
            <a:avLst/>
          </a:prstGeom>
          <a:noFill/>
        </p:spPr>
        <p:txBody>
          <a:bodyPr wrap="square" rtlCol="0">
            <a:noAutofit/>
          </a:bodyPr>
          <a:lstStyle/>
          <a:p>
            <a:r>
              <a:rPr lang="en-US" b="1" u="sng" dirty="0">
                <a:solidFill>
                  <a:srgbClr val="002060"/>
                </a:solidFill>
              </a:rPr>
              <a:t>Main Objective</a:t>
            </a:r>
            <a:endParaRPr lang="en-US" b="1" dirty="0">
              <a:solidFill>
                <a:srgbClr val="002060"/>
              </a:solidFill>
            </a:endParaRPr>
          </a:p>
          <a:p>
            <a:r>
              <a:rPr lang="en-US" sz="1400" dirty="0"/>
              <a:t>Develop a comprehensive social media sentiment analysis model that accurately captures and interprets public sentiment about the Paris Olympics from social media data.</a:t>
            </a:r>
          </a:p>
        </p:txBody>
      </p:sp>
      <p:sp>
        <p:nvSpPr>
          <p:cNvPr id="11" name="Text Box 10"/>
          <p:cNvSpPr txBox="1"/>
          <p:nvPr/>
        </p:nvSpPr>
        <p:spPr>
          <a:xfrm>
            <a:off x="692785" y="2062480"/>
            <a:ext cx="3863975" cy="368300"/>
          </a:xfrm>
          <a:prstGeom prst="rect">
            <a:avLst/>
          </a:prstGeom>
          <a:noFill/>
        </p:spPr>
        <p:txBody>
          <a:bodyPr wrap="square" rtlCol="0">
            <a:spAutoFit/>
          </a:bodyPr>
          <a:lstStyle/>
          <a:p>
            <a:r>
              <a:rPr lang="en-US" b="1"/>
              <a:t>Specific Objectives</a:t>
            </a:r>
          </a:p>
        </p:txBody>
      </p:sp>
      <p:pic>
        <p:nvPicPr>
          <p:cNvPr id="12" name="Picture 11"/>
          <p:cNvPicPr>
            <a:picLocks noChangeAspect="1"/>
          </p:cNvPicPr>
          <p:nvPr/>
        </p:nvPicPr>
        <p:blipFill>
          <a:blip r:embed="rId5"/>
          <a:stretch>
            <a:fillRect/>
          </a:stretch>
        </p:blipFill>
        <p:spPr>
          <a:xfrm>
            <a:off x="7341870" y="2262505"/>
            <a:ext cx="4839335" cy="3577590"/>
          </a:xfrm>
          <a:prstGeom prst="rect">
            <a:avLst/>
          </a:prstGeom>
        </p:spPr>
      </p:pic>
      <p:pic>
        <p:nvPicPr>
          <p:cNvPr id="13" name="Picture 12"/>
          <p:cNvPicPr>
            <a:picLocks noChangeAspect="1"/>
          </p:cNvPicPr>
          <p:nvPr/>
        </p:nvPicPr>
        <p:blipFill>
          <a:blip r:embed="rId6"/>
          <a:stretch>
            <a:fillRect/>
          </a:stretch>
        </p:blipFill>
        <p:spPr>
          <a:xfrm>
            <a:off x="7341870" y="2062480"/>
            <a:ext cx="4839335" cy="3985260"/>
          </a:xfrm>
          <a:prstGeom prst="rect">
            <a:avLst/>
          </a:prstGeom>
        </p:spPr>
      </p:pic>
      <p:pic>
        <p:nvPicPr>
          <p:cNvPr id="14" name="Picture 13"/>
          <p:cNvPicPr>
            <a:picLocks noChangeAspect="1"/>
          </p:cNvPicPr>
          <p:nvPr/>
        </p:nvPicPr>
        <p:blipFill>
          <a:blip r:embed="rId7"/>
          <a:stretch>
            <a:fillRect/>
          </a:stretch>
        </p:blipFill>
        <p:spPr>
          <a:xfrm>
            <a:off x="132080" y="174625"/>
            <a:ext cx="904875" cy="485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anim calcmode="lin" valueType="num">
                                      <p:cBhvr>
                                        <p:cTn id="11" dur="500" fill="hold"/>
                                        <p:tgtEl>
                                          <p:spTgt spid="52"/>
                                        </p:tgtEl>
                                        <p:attrNameLst>
                                          <p:attrName>ppt_x</p:attrName>
                                        </p:attrNameLst>
                                      </p:cBhvr>
                                      <p:tavLst>
                                        <p:tav tm="0">
                                          <p:val>
                                            <p:strVal val="#ppt_x"/>
                                          </p:val>
                                        </p:tav>
                                        <p:tav tm="100000">
                                          <p:val>
                                            <p:strVal val="#ppt_x"/>
                                          </p:val>
                                        </p:tav>
                                      </p:tavLst>
                                    </p:anim>
                                    <p:anim calcmode="lin" valueType="num">
                                      <p:cBhvr>
                                        <p:cTn id="12" dur="500" fill="hold"/>
                                        <p:tgtEl>
                                          <p:spTgt spid="52"/>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39" y="-1"/>
            <a:ext cx="12181442" cy="6855032"/>
            <a:chOff x="2639" y="-1"/>
            <a:chExt cx="12181442" cy="6855032"/>
          </a:xfrm>
        </p:grpSpPr>
        <p:pic>
          <p:nvPicPr>
            <p:cNvPr id="3" name="图片 2"/>
            <p:cNvPicPr>
              <a:picLocks noChangeAspect="1"/>
            </p:cNvPicPr>
            <p:nvPr/>
          </p:nvPicPr>
          <p:blipFill rotWithShape="1">
            <a:blip r:embed="rId2"/>
            <a:srcRect t="7813" b="7813"/>
            <a:stretch>
              <a:fillRect/>
            </a:stretch>
          </p:blipFill>
          <p:spPr>
            <a:xfrm>
              <a:off x="2639" y="-1"/>
              <a:ext cx="12181442" cy="6852061"/>
            </a:xfrm>
            <a:prstGeom prst="rect">
              <a:avLst/>
            </a:prstGeom>
          </p:spPr>
        </p:pic>
        <p:sp>
          <p:nvSpPr>
            <p:cNvPr id="2" name="矩形 1"/>
            <p:cNvSpPr/>
            <p:nvPr/>
          </p:nvSpPr>
          <p:spPr>
            <a:xfrm>
              <a:off x="2639" y="2970"/>
              <a:ext cx="12181442" cy="68520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 name="组合 5"/>
          <p:cNvGrpSpPr/>
          <p:nvPr/>
        </p:nvGrpSpPr>
        <p:grpSpPr>
          <a:xfrm>
            <a:off x="1048675" y="1766039"/>
            <a:ext cx="2949456" cy="4062486"/>
            <a:chOff x="1048675" y="1766039"/>
            <a:chExt cx="2949456" cy="4062486"/>
          </a:xfrm>
        </p:grpSpPr>
        <p:sp>
          <p:nvSpPr>
            <p:cNvPr id="10" name="矩形 9"/>
            <p:cNvSpPr/>
            <p:nvPr/>
          </p:nvSpPr>
          <p:spPr>
            <a:xfrm>
              <a:off x="1127609" y="1835259"/>
              <a:ext cx="2870522" cy="3993266"/>
            </a:xfrm>
            <a:prstGeom prst="rect">
              <a:avLst/>
            </a:prstGeom>
            <a:noFill/>
            <a:ln>
              <a:solidFill>
                <a:srgbClr val="23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2"/>
            <a:srcRect l="8565" t="26020" r="67870" b="24808"/>
            <a:stretch>
              <a:fillRect/>
            </a:stretch>
          </p:blipFill>
          <p:spPr>
            <a:xfrm>
              <a:off x="1048675" y="1766039"/>
              <a:ext cx="2870522" cy="3993266"/>
            </a:xfrm>
            <a:custGeom>
              <a:avLst/>
              <a:gdLst>
                <a:gd name="connsiteX0" fmla="*/ 0 w 2870522"/>
                <a:gd name="connsiteY0" fmla="*/ 0 h 3993266"/>
                <a:gd name="connsiteX1" fmla="*/ 2870522 w 2870522"/>
                <a:gd name="connsiteY1" fmla="*/ 0 h 3993266"/>
                <a:gd name="connsiteX2" fmla="*/ 2870522 w 2870522"/>
                <a:gd name="connsiteY2" fmla="*/ 3993266 h 3993266"/>
                <a:gd name="connsiteX3" fmla="*/ 0 w 2870522"/>
                <a:gd name="connsiteY3" fmla="*/ 3993266 h 3993266"/>
              </a:gdLst>
              <a:ahLst/>
              <a:cxnLst>
                <a:cxn ang="0">
                  <a:pos x="connsiteX0" y="connsiteY0"/>
                </a:cxn>
                <a:cxn ang="0">
                  <a:pos x="connsiteX1" y="connsiteY1"/>
                </a:cxn>
                <a:cxn ang="0">
                  <a:pos x="connsiteX2" y="connsiteY2"/>
                </a:cxn>
                <a:cxn ang="0">
                  <a:pos x="connsiteX3" y="connsiteY3"/>
                </a:cxn>
              </a:cxnLst>
              <a:rect l="l" t="t" r="r" b="b"/>
              <a:pathLst>
                <a:path w="2870522" h="3993266">
                  <a:moveTo>
                    <a:pt x="0" y="0"/>
                  </a:moveTo>
                  <a:lnTo>
                    <a:pt x="2870522" y="0"/>
                  </a:lnTo>
                  <a:lnTo>
                    <a:pt x="2870522" y="3993266"/>
                  </a:lnTo>
                  <a:lnTo>
                    <a:pt x="0" y="3993266"/>
                  </a:lnTo>
                  <a:close/>
                </a:path>
              </a:pathLst>
            </a:custGeom>
          </p:spPr>
        </p:pic>
        <p:sp>
          <p:nvSpPr>
            <p:cNvPr id="16" name="矩形 15"/>
            <p:cNvSpPr/>
            <p:nvPr/>
          </p:nvSpPr>
          <p:spPr>
            <a:xfrm>
              <a:off x="1048675" y="2830910"/>
              <a:ext cx="2870522" cy="2509749"/>
            </a:xfrm>
            <a:prstGeom prst="rect">
              <a:avLst/>
            </a:prstGeom>
            <a:solidFill>
              <a:srgbClr val="CCB02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262196" y="2298475"/>
              <a:ext cx="2443480" cy="0"/>
              <a:chOff x="1249680" y="2026920"/>
              <a:chExt cx="2443480" cy="0"/>
            </a:xfrm>
          </p:grpSpPr>
          <p:cxnSp>
            <p:nvCxnSpPr>
              <p:cNvPr id="23" name="直接连接符 22"/>
              <p:cNvCxnSpPr/>
              <p:nvPr/>
            </p:nvCxnSpPr>
            <p:spPr>
              <a:xfrm>
                <a:off x="334772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24968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158014" y="3067149"/>
              <a:ext cx="2651760" cy="2012950"/>
              <a:chOff x="1158014" y="2782669"/>
              <a:chExt cx="2651760" cy="2012950"/>
            </a:xfrm>
          </p:grpSpPr>
          <p:sp>
            <p:nvSpPr>
              <p:cNvPr id="38" name="矩形 37"/>
              <p:cNvSpPr/>
              <p:nvPr/>
            </p:nvSpPr>
            <p:spPr>
              <a:xfrm>
                <a:off x="1158014" y="2782669"/>
                <a:ext cx="2651760" cy="2012950"/>
              </a:xfrm>
              <a:prstGeom prst="rect">
                <a:avLst/>
              </a:prstGeom>
            </p:spPr>
            <p:txBody>
              <a:bodyPr wrap="square">
                <a:noAutofit/>
              </a:bodyPr>
              <a:lstStyle/>
              <a:p>
                <a:pPr marL="285750" indent="-285750">
                  <a:buFont typeface="Wingdings" panose="05000000000000000000" pitchFamily="2" charset="2"/>
                  <a:buChar char="l"/>
                </a:pPr>
                <a:r>
                  <a:rPr lang="en-US" altLang="zh-CN" kern="1000" dirty="0">
                    <a:solidFill>
                      <a:schemeClr val="bg1"/>
                    </a:solidFill>
                    <a:uFillTx/>
                    <a:latin typeface="Calibri" panose="020F0502020204030204" pitchFamily="34" charset="0"/>
                    <a:ea typeface="Calibri" panose="020F0502020204030204" pitchFamily="34" charset="0"/>
                  </a:rPr>
                  <a:t> Extracted data from X using Octorparse </a:t>
                </a:r>
                <a:r>
                  <a:rPr lang="en-US" altLang="zh-CN" kern="1000" dirty="0" err="1">
                    <a:solidFill>
                      <a:schemeClr val="bg1"/>
                    </a:solidFill>
                    <a:uFillTx/>
                    <a:latin typeface="Calibri" panose="020F0502020204030204" pitchFamily="34" charset="0"/>
                    <a:ea typeface="Calibri" panose="020F0502020204030204" pitchFamily="34" charset="0"/>
                  </a:rPr>
                  <a:t>Webscraping</a:t>
                </a:r>
                <a:r>
                  <a:rPr lang="en-US" altLang="zh-CN" kern="1000" dirty="0">
                    <a:solidFill>
                      <a:schemeClr val="bg1"/>
                    </a:solidFill>
                    <a:uFillTx/>
                    <a:latin typeface="Calibri" panose="020F0502020204030204" pitchFamily="34" charset="0"/>
                    <a:ea typeface="Calibri" panose="020F0502020204030204" pitchFamily="34" charset="0"/>
                  </a:rPr>
                  <a:t> Tool.</a:t>
                </a:r>
                <a:endParaRPr lang="zh-CN" altLang="en-US" dirty="0"/>
              </a:p>
            </p:txBody>
          </p:sp>
          <p:sp>
            <p:nvSpPr>
              <p:cNvPr id="39" name="矩形 38"/>
              <p:cNvSpPr/>
              <p:nvPr/>
            </p:nvSpPr>
            <p:spPr>
              <a:xfrm>
                <a:off x="1158014" y="3714214"/>
                <a:ext cx="2651760" cy="478155"/>
              </a:xfrm>
              <a:prstGeom prst="rect">
                <a:avLst/>
              </a:prstGeom>
            </p:spPr>
            <p:txBody>
              <a:bodyPr wrap="square">
                <a:noAutofit/>
              </a:bodyPr>
              <a:lstStyle/>
              <a:p>
                <a:endParaRPr lang="zh-CN" altLang="en-US" dirty="0"/>
              </a:p>
            </p:txBody>
          </p:sp>
        </p:grpSp>
      </p:grpSp>
      <p:grpSp>
        <p:nvGrpSpPr>
          <p:cNvPr id="7" name="组合 6"/>
          <p:cNvGrpSpPr/>
          <p:nvPr/>
        </p:nvGrpSpPr>
        <p:grpSpPr>
          <a:xfrm>
            <a:off x="8272803" y="1766039"/>
            <a:ext cx="2949454" cy="4062486"/>
            <a:chOff x="8272803" y="1766039"/>
            <a:chExt cx="2949454" cy="4062486"/>
          </a:xfrm>
        </p:grpSpPr>
        <p:sp>
          <p:nvSpPr>
            <p:cNvPr id="20" name="矩形 19"/>
            <p:cNvSpPr/>
            <p:nvPr/>
          </p:nvSpPr>
          <p:spPr>
            <a:xfrm>
              <a:off x="8351735" y="1835259"/>
              <a:ext cx="2870522" cy="3993266"/>
            </a:xfrm>
            <a:prstGeom prst="rect">
              <a:avLst/>
            </a:prstGeom>
            <a:noFill/>
            <a:ln>
              <a:solidFill>
                <a:srgbClr val="23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2"/>
            <a:srcRect l="67870" t="26020" r="8565" b="24808"/>
            <a:stretch>
              <a:fillRect/>
            </a:stretch>
          </p:blipFill>
          <p:spPr>
            <a:xfrm>
              <a:off x="8272803" y="1766039"/>
              <a:ext cx="2870522" cy="3993266"/>
            </a:xfrm>
            <a:custGeom>
              <a:avLst/>
              <a:gdLst>
                <a:gd name="connsiteX0" fmla="*/ 0 w 2870522"/>
                <a:gd name="connsiteY0" fmla="*/ 0 h 3993266"/>
                <a:gd name="connsiteX1" fmla="*/ 2870522 w 2870522"/>
                <a:gd name="connsiteY1" fmla="*/ 0 h 3993266"/>
                <a:gd name="connsiteX2" fmla="*/ 2870522 w 2870522"/>
                <a:gd name="connsiteY2" fmla="*/ 3993266 h 3993266"/>
                <a:gd name="connsiteX3" fmla="*/ 0 w 2870522"/>
                <a:gd name="connsiteY3" fmla="*/ 3993266 h 3993266"/>
              </a:gdLst>
              <a:ahLst/>
              <a:cxnLst>
                <a:cxn ang="0">
                  <a:pos x="connsiteX0" y="connsiteY0"/>
                </a:cxn>
                <a:cxn ang="0">
                  <a:pos x="connsiteX1" y="connsiteY1"/>
                </a:cxn>
                <a:cxn ang="0">
                  <a:pos x="connsiteX2" y="connsiteY2"/>
                </a:cxn>
                <a:cxn ang="0">
                  <a:pos x="connsiteX3" y="connsiteY3"/>
                </a:cxn>
              </a:cxnLst>
              <a:rect l="l" t="t" r="r" b="b"/>
              <a:pathLst>
                <a:path w="2870522" h="3993266">
                  <a:moveTo>
                    <a:pt x="0" y="0"/>
                  </a:moveTo>
                  <a:lnTo>
                    <a:pt x="2870522" y="0"/>
                  </a:lnTo>
                  <a:lnTo>
                    <a:pt x="2870522" y="3993266"/>
                  </a:lnTo>
                  <a:lnTo>
                    <a:pt x="0" y="3993266"/>
                  </a:lnTo>
                  <a:close/>
                </a:path>
              </a:pathLst>
            </a:custGeom>
          </p:spPr>
        </p:pic>
        <p:sp>
          <p:nvSpPr>
            <p:cNvPr id="18" name="矩形 17"/>
            <p:cNvSpPr/>
            <p:nvPr/>
          </p:nvSpPr>
          <p:spPr>
            <a:xfrm>
              <a:off x="8272803" y="2830910"/>
              <a:ext cx="2870522" cy="2509749"/>
            </a:xfrm>
            <a:prstGeom prst="rect">
              <a:avLst/>
            </a:prstGeom>
            <a:solidFill>
              <a:srgbClr val="CCB02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8486324" y="2298475"/>
              <a:ext cx="2443480" cy="0"/>
              <a:chOff x="1249680" y="2026920"/>
              <a:chExt cx="2443480" cy="0"/>
            </a:xfrm>
          </p:grpSpPr>
          <p:cxnSp>
            <p:nvCxnSpPr>
              <p:cNvPr id="36" name="直接连接符 35"/>
              <p:cNvCxnSpPr/>
              <p:nvPr/>
            </p:nvCxnSpPr>
            <p:spPr>
              <a:xfrm>
                <a:off x="334772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24968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5" name="矩形 44"/>
            <p:cNvSpPr/>
            <p:nvPr/>
          </p:nvSpPr>
          <p:spPr>
            <a:xfrm>
              <a:off x="8382142" y="3067149"/>
              <a:ext cx="2651844" cy="1754326"/>
            </a:xfrm>
            <a:prstGeom prst="rect">
              <a:avLst/>
            </a:prstGeom>
          </p:spPr>
          <p:txBody>
            <a:bodyPr wrap="square">
              <a:spAutoFit/>
            </a:bodyPr>
            <a:lstStyle/>
            <a:p>
              <a:pPr marL="285750" indent="-285750">
                <a:buFont typeface="Wingdings" panose="05000000000000000000" pitchFamily="2" charset="2"/>
                <a:buChar char="l"/>
              </a:pPr>
              <a:r>
                <a:rPr lang="en-US" altLang="zh-CN" kern="1000" dirty="0">
                  <a:solidFill>
                    <a:schemeClr val="bg1"/>
                  </a:solidFill>
                  <a:uFillTx/>
                  <a:latin typeface="Calibri" panose="020F0502020204030204" pitchFamily="34" charset="0"/>
                  <a:ea typeface="Calibri" panose="020F0502020204030204" pitchFamily="34" charset="0"/>
                </a:rPr>
                <a:t> Relevant hashtags allow for more targeted analysis potentially revealing topic-specific sentiments.</a:t>
              </a:r>
              <a:r>
                <a:rPr lang="zh-CN" altLang="en-US" spc="300" dirty="0">
                  <a:solidFill>
                    <a:schemeClr val="bg1"/>
                  </a:solidFill>
                  <a:latin typeface="Calibri" panose="020F0502020204030204" pitchFamily="34" charset="0"/>
                  <a:ea typeface="Calibri" panose="020F0502020204030204" pitchFamily="34" charset="0"/>
                </a:rPr>
                <a:t> </a:t>
              </a:r>
              <a:endParaRPr lang="zh-CN" altLang="en-US" dirty="0"/>
            </a:p>
          </p:txBody>
        </p:sp>
      </p:grpSp>
      <p:grpSp>
        <p:nvGrpSpPr>
          <p:cNvPr id="8" name="组合 7"/>
          <p:cNvGrpSpPr/>
          <p:nvPr/>
        </p:nvGrpSpPr>
        <p:grpSpPr>
          <a:xfrm>
            <a:off x="4660739" y="1766039"/>
            <a:ext cx="2949455" cy="4062486"/>
            <a:chOff x="4660739" y="1766039"/>
            <a:chExt cx="2949455" cy="4062486"/>
          </a:xfrm>
        </p:grpSpPr>
        <p:sp>
          <p:nvSpPr>
            <p:cNvPr id="19" name="矩形 18"/>
            <p:cNvSpPr/>
            <p:nvPr/>
          </p:nvSpPr>
          <p:spPr>
            <a:xfrm>
              <a:off x="4739672" y="1835259"/>
              <a:ext cx="2870522" cy="3993266"/>
            </a:xfrm>
            <a:prstGeom prst="rect">
              <a:avLst/>
            </a:prstGeom>
            <a:noFill/>
            <a:ln>
              <a:solidFill>
                <a:srgbClr val="23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2"/>
            <a:srcRect l="38218" t="26020" r="38218" b="24808"/>
            <a:stretch>
              <a:fillRect/>
            </a:stretch>
          </p:blipFill>
          <p:spPr>
            <a:xfrm>
              <a:off x="4660741" y="1766039"/>
              <a:ext cx="2870521" cy="3993266"/>
            </a:xfrm>
            <a:custGeom>
              <a:avLst/>
              <a:gdLst>
                <a:gd name="connsiteX0" fmla="*/ 0 w 2870521"/>
                <a:gd name="connsiteY0" fmla="*/ 0 h 3993266"/>
                <a:gd name="connsiteX1" fmla="*/ 2870521 w 2870521"/>
                <a:gd name="connsiteY1" fmla="*/ 0 h 3993266"/>
                <a:gd name="connsiteX2" fmla="*/ 2870521 w 2870521"/>
                <a:gd name="connsiteY2" fmla="*/ 3993266 h 3993266"/>
                <a:gd name="connsiteX3" fmla="*/ 0 w 2870521"/>
                <a:gd name="connsiteY3" fmla="*/ 3993266 h 3993266"/>
              </a:gdLst>
              <a:ahLst/>
              <a:cxnLst>
                <a:cxn ang="0">
                  <a:pos x="connsiteX0" y="connsiteY0"/>
                </a:cxn>
                <a:cxn ang="0">
                  <a:pos x="connsiteX1" y="connsiteY1"/>
                </a:cxn>
                <a:cxn ang="0">
                  <a:pos x="connsiteX2" y="connsiteY2"/>
                </a:cxn>
                <a:cxn ang="0">
                  <a:pos x="connsiteX3" y="connsiteY3"/>
                </a:cxn>
              </a:cxnLst>
              <a:rect l="l" t="t" r="r" b="b"/>
              <a:pathLst>
                <a:path w="2870521" h="3993266">
                  <a:moveTo>
                    <a:pt x="0" y="0"/>
                  </a:moveTo>
                  <a:lnTo>
                    <a:pt x="2870521" y="0"/>
                  </a:lnTo>
                  <a:lnTo>
                    <a:pt x="2870521" y="3993266"/>
                  </a:lnTo>
                  <a:lnTo>
                    <a:pt x="0" y="3993266"/>
                  </a:lnTo>
                  <a:close/>
                </a:path>
              </a:pathLst>
            </a:custGeom>
          </p:spPr>
        </p:pic>
        <p:sp>
          <p:nvSpPr>
            <p:cNvPr id="17" name="矩形 16"/>
            <p:cNvSpPr/>
            <p:nvPr/>
          </p:nvSpPr>
          <p:spPr>
            <a:xfrm>
              <a:off x="4660739" y="2830910"/>
              <a:ext cx="2870522" cy="2509749"/>
            </a:xfrm>
            <a:prstGeom prst="rect">
              <a:avLst/>
            </a:prstGeom>
            <a:solidFill>
              <a:srgbClr val="CCB02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874260" y="2298475"/>
              <a:ext cx="2443480" cy="0"/>
              <a:chOff x="1249680" y="2026920"/>
              <a:chExt cx="2443480" cy="0"/>
            </a:xfrm>
          </p:grpSpPr>
          <p:cxnSp>
            <p:nvCxnSpPr>
              <p:cNvPr id="31" name="直接连接符 30"/>
              <p:cNvCxnSpPr/>
              <p:nvPr/>
            </p:nvCxnSpPr>
            <p:spPr>
              <a:xfrm>
                <a:off x="334772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249680" y="2026920"/>
                <a:ext cx="345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a:xfrm>
              <a:off x="4739479" y="2830934"/>
              <a:ext cx="2651760" cy="2635250"/>
            </a:xfrm>
            <a:prstGeom prst="rect">
              <a:avLst/>
            </a:prstGeom>
          </p:spPr>
          <p:txBody>
            <a:bodyPr wrap="square">
              <a:noAutofit/>
            </a:bodyPr>
            <a:lstStyle/>
            <a:p>
              <a:pPr marL="285750" indent="-285750">
                <a:buFont typeface="Wingdings" panose="05000000000000000000" pitchFamily="2" charset="2"/>
                <a:buChar char="l"/>
              </a:pPr>
              <a:endParaRPr lang="en-US" altLang="zh-CN" kern="1000" dirty="0">
                <a:solidFill>
                  <a:schemeClr val="bg1"/>
                </a:solidFill>
                <a:uFillTx/>
                <a:latin typeface="Calibri" panose="020F0502020204030204" pitchFamily="34" charset="0"/>
                <a:ea typeface="Calibri" panose="020F0502020204030204" pitchFamily="34" charset="0"/>
              </a:endParaRPr>
            </a:p>
            <a:p>
              <a:pPr marL="285750" indent="-285750">
                <a:buFont typeface="Wingdings" panose="05000000000000000000" pitchFamily="2" charset="2"/>
                <a:buChar char="l"/>
              </a:pPr>
              <a:r>
                <a:rPr lang="en-US" altLang="zh-CN" kern="1000" dirty="0">
                  <a:solidFill>
                    <a:schemeClr val="bg1"/>
                  </a:solidFill>
                  <a:uFillTx/>
                  <a:latin typeface="Calibri" panose="020F0502020204030204" pitchFamily="34" charset="0"/>
                  <a:ea typeface="Calibri" panose="020F0502020204030204" pitchFamily="34" charset="0"/>
                </a:rPr>
                <a:t>Tweets in the form of hashtags, comments and retweets discussing the various aspects of the Paris Olympics.</a:t>
              </a:r>
            </a:p>
            <a:p>
              <a:pPr marL="285750" indent="-285750">
                <a:buFont typeface="Wingdings" panose="05000000000000000000" pitchFamily="2" charset="2"/>
                <a:buChar char="l"/>
              </a:pPr>
              <a:r>
                <a:rPr lang="en-US" altLang="zh-CN" kern="1000" dirty="0">
                  <a:solidFill>
                    <a:schemeClr val="bg1"/>
                  </a:solidFill>
                  <a:uFillTx/>
                  <a:latin typeface="Calibri" panose="020F0502020204030204" pitchFamily="34" charset="0"/>
                  <a:ea typeface="Calibri" panose="020F0502020204030204" pitchFamily="34" charset="0"/>
                </a:rPr>
                <a:t>The dataset has 15 columns</a:t>
              </a:r>
            </a:p>
          </p:txBody>
        </p:sp>
      </p:grpSp>
      <p:sp>
        <p:nvSpPr>
          <p:cNvPr id="48" name="矩形 47"/>
          <p:cNvSpPr/>
          <p:nvPr/>
        </p:nvSpPr>
        <p:spPr>
          <a:xfrm>
            <a:off x="0" y="6227631"/>
            <a:ext cx="12181442" cy="630369"/>
          </a:xfrm>
          <a:custGeom>
            <a:avLst/>
            <a:gdLst>
              <a:gd name="connsiteX0" fmla="*/ 0 w 12181442"/>
              <a:gd name="connsiteY0" fmla="*/ 0 h 502060"/>
              <a:gd name="connsiteX1" fmla="*/ 12181442 w 12181442"/>
              <a:gd name="connsiteY1" fmla="*/ 0 h 502060"/>
              <a:gd name="connsiteX2" fmla="*/ 12181442 w 12181442"/>
              <a:gd name="connsiteY2" fmla="*/ 502060 h 502060"/>
              <a:gd name="connsiteX3" fmla="*/ 0 w 12181442"/>
              <a:gd name="connsiteY3" fmla="*/ 502060 h 502060"/>
              <a:gd name="connsiteX4" fmla="*/ 0 w 12181442"/>
              <a:gd name="connsiteY4" fmla="*/ 0 h 502060"/>
              <a:gd name="connsiteX0-1" fmla="*/ 0 w 12181442"/>
              <a:gd name="connsiteY0-2" fmla="*/ 0 h 502060"/>
              <a:gd name="connsiteX1-3" fmla="*/ 12181442 w 12181442"/>
              <a:gd name="connsiteY1-4" fmla="*/ 0 h 502060"/>
              <a:gd name="connsiteX2-5" fmla="*/ 12181442 w 12181442"/>
              <a:gd name="connsiteY2-6" fmla="*/ 502060 h 502060"/>
              <a:gd name="connsiteX3-7" fmla="*/ 0 w 12181442"/>
              <a:gd name="connsiteY3-8" fmla="*/ 502060 h 502060"/>
              <a:gd name="connsiteX4-9" fmla="*/ 0 w 12181442"/>
              <a:gd name="connsiteY4-10" fmla="*/ 0 h 502060"/>
              <a:gd name="connsiteX0-11" fmla="*/ 0 w 12181442"/>
              <a:gd name="connsiteY0-12" fmla="*/ 0 h 502060"/>
              <a:gd name="connsiteX1-13" fmla="*/ 12181442 w 12181442"/>
              <a:gd name="connsiteY1-14" fmla="*/ 0 h 502060"/>
              <a:gd name="connsiteX2-15" fmla="*/ 12181442 w 12181442"/>
              <a:gd name="connsiteY2-16" fmla="*/ 502060 h 502060"/>
              <a:gd name="connsiteX3-17" fmla="*/ 0 w 12181442"/>
              <a:gd name="connsiteY3-18" fmla="*/ 502060 h 502060"/>
              <a:gd name="connsiteX4-19" fmla="*/ 0 w 12181442"/>
              <a:gd name="connsiteY4-20" fmla="*/ 0 h 502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1442" h="502060">
                <a:moveTo>
                  <a:pt x="0" y="0"/>
                </a:moveTo>
                <a:cubicBezTo>
                  <a:pt x="6087243" y="226243"/>
                  <a:pt x="6122478" y="226243"/>
                  <a:pt x="12181442" y="0"/>
                </a:cubicBezTo>
                <a:lnTo>
                  <a:pt x="12181442" y="502060"/>
                </a:lnTo>
                <a:lnTo>
                  <a:pt x="0" y="502060"/>
                </a:lnTo>
                <a:lnTo>
                  <a:pt x="0" y="0"/>
                </a:lnTo>
                <a:close/>
              </a:path>
            </a:pathLst>
          </a:cu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048385" y="526415"/>
            <a:ext cx="4895215" cy="964565"/>
            <a:chOff x="674852" y="526695"/>
            <a:chExt cx="5268595" cy="964565"/>
          </a:xfrm>
        </p:grpSpPr>
        <p:sp>
          <p:nvSpPr>
            <p:cNvPr id="49" name="平行四边形 48"/>
            <p:cNvSpPr/>
            <p:nvPr/>
          </p:nvSpPr>
          <p:spPr>
            <a:xfrm rot="10800000">
              <a:off x="674852" y="526695"/>
              <a:ext cx="1012190" cy="770255"/>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rot="10800000">
              <a:off x="1422247" y="526695"/>
              <a:ext cx="4521200" cy="770255"/>
            </a:xfrm>
            <a:prstGeom prst="parallelogram">
              <a:avLst>
                <a:gd name="adj" fmla="val 37026"/>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687677" y="692430"/>
              <a:ext cx="4040505" cy="798830"/>
            </a:xfrm>
            <a:prstGeom prst="rect">
              <a:avLst/>
            </a:prstGeom>
          </p:spPr>
          <p:txBody>
            <a:bodyPr wrap="square">
              <a:spAutoFit/>
            </a:bodyPr>
            <a:lstStyle/>
            <a:p>
              <a:pPr algn="dist"/>
              <a:r>
                <a:rPr lang="en-US" altLang="zh-CN" sz="2800" b="1" dirty="0">
                  <a:solidFill>
                    <a:schemeClr val="bg1"/>
                  </a:solidFill>
                  <a:latin typeface="Calibri" panose="020F0502020204030204" pitchFamily="34" charset="0"/>
                  <a:ea typeface="Calibri" panose="020F0502020204030204" pitchFamily="34" charset="0"/>
                </a:rPr>
                <a:t>DATA UNDERSTANDING</a:t>
              </a:r>
              <a:r>
                <a:rPr lang="zh-CN" altLang="en-US" b="1" dirty="0">
                  <a:solidFill>
                    <a:schemeClr val="bg1"/>
                  </a:solidFill>
                  <a:latin typeface="Calibri" panose="020F0502020204030204" pitchFamily="34" charset="0"/>
                  <a:ea typeface="Calibri" panose="020F0502020204030204" pitchFamily="34" charset="0"/>
                </a:rPr>
                <a:t>
</a:t>
              </a:r>
            </a:p>
          </p:txBody>
        </p:sp>
      </p:grpSp>
      <p:pic>
        <p:nvPicPr>
          <p:cNvPr id="9" name="Picture 8"/>
          <p:cNvPicPr>
            <a:picLocks noChangeAspect="1"/>
          </p:cNvPicPr>
          <p:nvPr/>
        </p:nvPicPr>
        <p:blipFill>
          <a:blip r:embed="rId3"/>
          <a:stretch>
            <a:fillRect/>
          </a:stretch>
        </p:blipFill>
        <p:spPr>
          <a:xfrm>
            <a:off x="10584180" y="118110"/>
            <a:ext cx="1485900" cy="1647825"/>
          </a:xfrm>
          <a:prstGeom prst="rect">
            <a:avLst/>
          </a:prstGeom>
        </p:spPr>
      </p:pic>
      <p:sp>
        <p:nvSpPr>
          <p:cNvPr id="11" name="Rectangle 10">
            <a:extLst>
              <a:ext uri="{FF2B5EF4-FFF2-40B4-BE49-F238E27FC236}">
                <a16:creationId xmlns:a16="http://schemas.microsoft.com/office/drawing/2014/main" id="{0336C900-3C19-7000-3EF6-85EE16B3104D}"/>
              </a:ext>
            </a:extLst>
          </p:cNvPr>
          <p:cNvSpPr/>
          <p:nvPr/>
        </p:nvSpPr>
        <p:spPr>
          <a:xfrm>
            <a:off x="1653200" y="1970239"/>
            <a:ext cx="1687526" cy="611776"/>
          </a:xfrm>
          <a:prstGeom prst="rec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t>Data Sources</a:t>
            </a:r>
          </a:p>
        </p:txBody>
      </p:sp>
      <p:sp>
        <p:nvSpPr>
          <p:cNvPr id="13" name="Rectangle 12">
            <a:extLst>
              <a:ext uri="{FF2B5EF4-FFF2-40B4-BE49-F238E27FC236}">
                <a16:creationId xmlns:a16="http://schemas.microsoft.com/office/drawing/2014/main" id="{8D8C3E68-9CE8-2623-D6A6-242D976CB2C5}"/>
              </a:ext>
            </a:extLst>
          </p:cNvPr>
          <p:cNvSpPr/>
          <p:nvPr/>
        </p:nvSpPr>
        <p:spPr>
          <a:xfrm>
            <a:off x="5219700" y="2023413"/>
            <a:ext cx="1851903" cy="5324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t>Datasets</a:t>
            </a:r>
          </a:p>
        </p:txBody>
      </p:sp>
      <p:sp>
        <p:nvSpPr>
          <p:cNvPr id="22" name="Rectangle 21">
            <a:extLst>
              <a:ext uri="{FF2B5EF4-FFF2-40B4-BE49-F238E27FC236}">
                <a16:creationId xmlns:a16="http://schemas.microsoft.com/office/drawing/2014/main" id="{A7D6D1F4-7625-EF91-C7B9-21D272D3D587}"/>
              </a:ext>
            </a:extLst>
          </p:cNvPr>
          <p:cNvSpPr/>
          <p:nvPr/>
        </p:nvSpPr>
        <p:spPr>
          <a:xfrm>
            <a:off x="8803848" y="2016810"/>
            <a:ext cx="1932881" cy="49613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t>Relevance of the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anim calcmode="lin" valueType="num">
                                      <p:cBhvr>
                                        <p:cTn id="11" dur="500" fill="hold"/>
                                        <p:tgtEl>
                                          <p:spTgt spid="48"/>
                                        </p:tgtEl>
                                        <p:attrNameLst>
                                          <p:attrName>ppt_x</p:attrName>
                                        </p:attrNameLst>
                                      </p:cBhvr>
                                      <p:tavLst>
                                        <p:tav tm="0">
                                          <p:val>
                                            <p:strVal val="#ppt_x"/>
                                          </p:val>
                                        </p:tav>
                                        <p:tav tm="100000">
                                          <p:val>
                                            <p:strVal val="#ppt_x"/>
                                          </p:val>
                                        </p:tav>
                                      </p:tavLst>
                                    </p:anim>
                                    <p:anim calcmode="lin" valueType="num">
                                      <p:cBhvr>
                                        <p:cTn id="12" dur="500" fill="hold"/>
                                        <p:tgtEl>
                                          <p:spTgt spid="48"/>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6884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118465" y="1575324"/>
            <a:ext cx="10132631" cy="4425427"/>
            <a:chOff x="1118465" y="1575324"/>
            <a:chExt cx="10132631" cy="4425427"/>
          </a:xfrm>
        </p:grpSpPr>
        <p:grpSp>
          <p:nvGrpSpPr>
            <p:cNvPr id="2" name="组合 1"/>
            <p:cNvGrpSpPr/>
            <p:nvPr/>
          </p:nvGrpSpPr>
          <p:grpSpPr>
            <a:xfrm>
              <a:off x="1123784" y="1614115"/>
              <a:ext cx="10127312" cy="4386636"/>
              <a:chOff x="2647784" y="1614115"/>
              <a:chExt cx="7378811" cy="3723060"/>
            </a:xfrm>
          </p:grpSpPr>
          <p:sp>
            <p:nvSpPr>
              <p:cNvPr id="3" name="任意多边形: 形状 2"/>
              <p:cNvSpPr/>
              <p:nvPr/>
            </p:nvSpPr>
            <p:spPr>
              <a:xfrm>
                <a:off x="2647784" y="1614115"/>
                <a:ext cx="7378811" cy="3723060"/>
              </a:xfrm>
              <a:custGeom>
                <a:avLst/>
                <a:gdLst>
                  <a:gd name="connsiteX0" fmla="*/ 544225 w 7378811"/>
                  <a:gd name="connsiteY0" fmla="*/ 0 h 3723060"/>
                  <a:gd name="connsiteX1" fmla="*/ 7378811 w 7378811"/>
                  <a:gd name="connsiteY1" fmla="*/ 0 h 3723060"/>
                  <a:gd name="connsiteX2" fmla="*/ 7378811 w 7378811"/>
                  <a:gd name="connsiteY2" fmla="*/ 3198078 h 3723060"/>
                  <a:gd name="connsiteX3" fmla="*/ 6843596 w 7378811"/>
                  <a:gd name="connsiteY3" fmla="*/ 3723060 h 3723060"/>
                  <a:gd name="connsiteX4" fmla="*/ 0 w 7378811"/>
                  <a:gd name="connsiteY4" fmla="*/ 3723060 h 3723060"/>
                  <a:gd name="connsiteX5" fmla="*/ 0 w 7378811"/>
                  <a:gd name="connsiteY5" fmla="*/ 533820 h 37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8811" h="3723060">
                    <a:moveTo>
                      <a:pt x="544225" y="0"/>
                    </a:moveTo>
                    <a:lnTo>
                      <a:pt x="7378811" y="0"/>
                    </a:lnTo>
                    <a:lnTo>
                      <a:pt x="7378811" y="3198078"/>
                    </a:lnTo>
                    <a:lnTo>
                      <a:pt x="6843596" y="3723060"/>
                    </a:lnTo>
                    <a:lnTo>
                      <a:pt x="0" y="3723060"/>
                    </a:lnTo>
                    <a:lnTo>
                      <a:pt x="0" y="533820"/>
                    </a:lnTo>
                    <a:close/>
                  </a:path>
                </a:pathLst>
              </a:cu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https://www.google.com/url?sa=i&amp;url=https%3A%2F%2Fwww.forbes.com%2Fsites%2Fkatematthams%2F2024%2F02%2F08%2Folympic-medals-designed-by-chaumet-unveiled-for-paris-2024-games%2F&amp;psig=AOvVaw1rfcR-ecY4qkCGgmlplS0a&amp;ust=1724039036329000&amp;source=images&amp;cd=vfe&amp;opi=89978449&amp;ved=0CBIQjRxqFwoTCIClnInQ_YcDFQAAAAAdAAAAABAE</a:t>
                </a:r>
              </a:p>
            </p:txBody>
          </p:sp>
          <p:sp>
            <p:nvSpPr>
              <p:cNvPr id="4" name="任意多边形: 形状 3"/>
              <p:cNvSpPr/>
              <p:nvPr/>
            </p:nvSpPr>
            <p:spPr>
              <a:xfrm>
                <a:off x="2733094" y="1693628"/>
                <a:ext cx="7181552" cy="3557201"/>
              </a:xfrm>
              <a:custGeom>
                <a:avLst/>
                <a:gdLst>
                  <a:gd name="connsiteX0" fmla="*/ 544225 w 7378811"/>
                  <a:gd name="connsiteY0" fmla="*/ 0 h 3723060"/>
                  <a:gd name="connsiteX1" fmla="*/ 7378811 w 7378811"/>
                  <a:gd name="connsiteY1" fmla="*/ 0 h 3723060"/>
                  <a:gd name="connsiteX2" fmla="*/ 7378811 w 7378811"/>
                  <a:gd name="connsiteY2" fmla="*/ 3198078 h 3723060"/>
                  <a:gd name="connsiteX3" fmla="*/ 6843596 w 7378811"/>
                  <a:gd name="connsiteY3" fmla="*/ 3723060 h 3723060"/>
                  <a:gd name="connsiteX4" fmla="*/ 0 w 7378811"/>
                  <a:gd name="connsiteY4" fmla="*/ 3723060 h 3723060"/>
                  <a:gd name="connsiteX5" fmla="*/ 0 w 7378811"/>
                  <a:gd name="connsiteY5" fmla="*/ 533820 h 37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8811" h="3723060">
                    <a:moveTo>
                      <a:pt x="544225" y="0"/>
                    </a:moveTo>
                    <a:lnTo>
                      <a:pt x="7378811" y="0"/>
                    </a:lnTo>
                    <a:lnTo>
                      <a:pt x="7378811" y="3198078"/>
                    </a:lnTo>
                    <a:lnTo>
                      <a:pt x="6843596" y="3723060"/>
                    </a:lnTo>
                    <a:lnTo>
                      <a:pt x="0" y="3723060"/>
                    </a:lnTo>
                    <a:lnTo>
                      <a:pt x="0" y="533820"/>
                    </a:lnTo>
                    <a:close/>
                  </a:path>
                </a:pathLst>
              </a:custGeom>
              <a:noFill/>
              <a:ln w="38100">
                <a:solidFill>
                  <a:srgbClr val="CCB02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1" name="等腰三角形 30"/>
            <p:cNvSpPr/>
            <p:nvPr/>
          </p:nvSpPr>
          <p:spPr>
            <a:xfrm rot="5400000">
              <a:off x="1163616" y="1530173"/>
              <a:ext cx="453199" cy="543501"/>
            </a:xfrm>
            <a:custGeom>
              <a:avLst/>
              <a:gdLst>
                <a:gd name="connsiteX0" fmla="*/ 0 w 400033"/>
                <a:gd name="connsiteY0" fmla="*/ 538184 h 538184"/>
                <a:gd name="connsiteX1" fmla="*/ 0 w 400033"/>
                <a:gd name="connsiteY1" fmla="*/ 0 h 538184"/>
                <a:gd name="connsiteX2" fmla="*/ 400033 w 400033"/>
                <a:gd name="connsiteY2" fmla="*/ 538184 h 538184"/>
                <a:gd name="connsiteX3" fmla="*/ 0 w 400033"/>
                <a:gd name="connsiteY3" fmla="*/ 538184 h 538184"/>
                <a:gd name="connsiteX0-1" fmla="*/ 0 w 453199"/>
                <a:gd name="connsiteY0-2" fmla="*/ 538184 h 543501"/>
                <a:gd name="connsiteX1-3" fmla="*/ 0 w 453199"/>
                <a:gd name="connsiteY1-4" fmla="*/ 0 h 543501"/>
                <a:gd name="connsiteX2-5" fmla="*/ 453199 w 453199"/>
                <a:gd name="connsiteY2-6" fmla="*/ 543501 h 543501"/>
                <a:gd name="connsiteX3-7" fmla="*/ 0 w 453199"/>
                <a:gd name="connsiteY3-8" fmla="*/ 538184 h 543501"/>
              </a:gdLst>
              <a:ahLst/>
              <a:cxnLst>
                <a:cxn ang="0">
                  <a:pos x="connsiteX0-1" y="connsiteY0-2"/>
                </a:cxn>
                <a:cxn ang="0">
                  <a:pos x="connsiteX1-3" y="connsiteY1-4"/>
                </a:cxn>
                <a:cxn ang="0">
                  <a:pos x="connsiteX2-5" y="connsiteY2-6"/>
                </a:cxn>
                <a:cxn ang="0">
                  <a:pos x="connsiteX3-7" y="connsiteY3-8"/>
                </a:cxn>
              </a:cxnLst>
              <a:rect l="l" t="t" r="r" b="b"/>
              <a:pathLst>
                <a:path w="453199" h="543501">
                  <a:moveTo>
                    <a:pt x="0" y="538184"/>
                  </a:moveTo>
                  <a:lnTo>
                    <a:pt x="0" y="0"/>
                  </a:lnTo>
                  <a:lnTo>
                    <a:pt x="453199" y="543501"/>
                  </a:lnTo>
                  <a:lnTo>
                    <a:pt x="0" y="538184"/>
                  </a:lnTo>
                  <a:close/>
                </a:path>
              </a:pathLst>
            </a:cu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524500" y="5491730"/>
              <a:ext cx="542925" cy="142217"/>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275939" y="5491730"/>
              <a:ext cx="542925" cy="142217"/>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015332" y="5491730"/>
              <a:ext cx="542925" cy="142217"/>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734299" y="5491730"/>
              <a:ext cx="542925" cy="142217"/>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153920" y="2028524"/>
              <a:ext cx="2929717" cy="3713976"/>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a:stretch>
              <a:fillRect/>
            </a:stretch>
          </p:blipFill>
          <p:spPr>
            <a:xfrm>
              <a:off x="1467624" y="2005893"/>
              <a:ext cx="2973781" cy="3717226"/>
            </a:xfrm>
            <a:prstGeom prst="rect">
              <a:avLst/>
            </a:prstGeom>
            <a:effectLst>
              <a:outerShdw blurRad="76200" dist="38100" sx="101000" sy="101000" algn="l" rotWithShape="0">
                <a:prstClr val="black">
                  <a:alpha val="20000"/>
                </a:prstClr>
              </a:outerShdw>
            </a:effectLst>
          </p:spPr>
        </p:pic>
      </p:grpSp>
      <p:sp>
        <p:nvSpPr>
          <p:cNvPr id="6" name="矩形 5"/>
          <p:cNvSpPr/>
          <p:nvPr/>
        </p:nvSpPr>
        <p:spPr>
          <a:xfrm>
            <a:off x="-1" y="857249"/>
            <a:ext cx="12192001" cy="96321"/>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6566684"/>
            <a:ext cx="12192001" cy="96321"/>
          </a:xfrm>
          <a:prstGeom prst="rect">
            <a:avLst/>
          </a:prstGeom>
          <a:solidFill>
            <a:srgbClr val="23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rot="10800000">
            <a:off x="73025" y="382270"/>
            <a:ext cx="617220" cy="328930"/>
          </a:xfrm>
          <a:prstGeom prst="parallelogram">
            <a:avLst>
              <a:gd name="adj" fmla="val 37026"/>
            </a:avLst>
          </a:prstGeom>
          <a:solidFill>
            <a:srgbClr val="CCB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Picture 23"/>
          <p:cNvPicPr>
            <a:picLocks noChangeAspect="1"/>
          </p:cNvPicPr>
          <p:nvPr/>
        </p:nvPicPr>
        <p:blipFill>
          <a:blip r:embed="rId3"/>
          <a:stretch>
            <a:fillRect/>
          </a:stretch>
        </p:blipFill>
        <p:spPr>
          <a:xfrm>
            <a:off x="556260" y="140335"/>
            <a:ext cx="5276850" cy="733425"/>
          </a:xfrm>
          <a:prstGeom prst="rect">
            <a:avLst/>
          </a:prstGeom>
        </p:spPr>
      </p:pic>
      <p:sp>
        <p:nvSpPr>
          <p:cNvPr id="25" name="Text Box 24"/>
          <p:cNvSpPr txBox="1"/>
          <p:nvPr/>
        </p:nvSpPr>
        <p:spPr>
          <a:xfrm>
            <a:off x="825500" y="271780"/>
            <a:ext cx="4593590" cy="706755"/>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ea typeface="Calibri" panose="020F0502020204030204" pitchFamily="34" charset="0"/>
                <a:sym typeface="+mn-ea"/>
              </a:rPr>
              <a:t>VISUALIZATIONS</a:t>
            </a:r>
            <a:endParaRPr lang="en-US" sz="4000"/>
          </a:p>
        </p:txBody>
      </p:sp>
      <p:pic>
        <p:nvPicPr>
          <p:cNvPr id="9" name="Picture 8"/>
          <p:cNvPicPr>
            <a:picLocks noChangeAspect="1"/>
          </p:cNvPicPr>
          <p:nvPr/>
        </p:nvPicPr>
        <p:blipFill>
          <a:blip r:embed="rId4"/>
          <a:stretch>
            <a:fillRect/>
          </a:stretch>
        </p:blipFill>
        <p:spPr>
          <a:xfrm>
            <a:off x="5575935" y="2042160"/>
            <a:ext cx="4590415" cy="3321685"/>
          </a:xfrm>
          <a:prstGeom prst="rect">
            <a:avLst/>
          </a:prstGeom>
        </p:spPr>
      </p:pic>
      <p:pic>
        <p:nvPicPr>
          <p:cNvPr id="10" name="Picture 9"/>
          <p:cNvPicPr>
            <a:picLocks noChangeAspect="1"/>
          </p:cNvPicPr>
          <p:nvPr/>
        </p:nvPicPr>
        <p:blipFill>
          <a:blip r:embed="rId5"/>
          <a:stretch>
            <a:fillRect/>
          </a:stretch>
        </p:blipFill>
        <p:spPr>
          <a:xfrm>
            <a:off x="10701020" y="140335"/>
            <a:ext cx="1400175" cy="1390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16" presetClass="entr" presetSubtype="37"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outVertic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97210" y="151130"/>
            <a:ext cx="1400175" cy="1390650"/>
          </a:xfrm>
          <a:prstGeom prst="rect">
            <a:avLst/>
          </a:prstGeom>
        </p:spPr>
      </p:pic>
      <p:pic>
        <p:nvPicPr>
          <p:cNvPr id="6" name="Picture 5"/>
          <p:cNvPicPr>
            <a:picLocks noChangeAspect="1"/>
          </p:cNvPicPr>
          <p:nvPr/>
        </p:nvPicPr>
        <p:blipFill>
          <a:blip r:embed="rId3"/>
          <a:stretch>
            <a:fillRect/>
          </a:stretch>
        </p:blipFill>
        <p:spPr>
          <a:xfrm>
            <a:off x="8457565" y="1696720"/>
            <a:ext cx="3734435" cy="4895850"/>
          </a:xfrm>
          <a:prstGeom prst="rect">
            <a:avLst/>
          </a:prstGeom>
        </p:spPr>
      </p:pic>
      <p:pic>
        <p:nvPicPr>
          <p:cNvPr id="11" name="Content Placeholder 10"/>
          <p:cNvPicPr>
            <a:picLocks noGrp="1" noChangeAspect="1"/>
          </p:cNvPicPr>
          <p:nvPr>
            <p:ph idx="1"/>
          </p:nvPr>
        </p:nvPicPr>
        <p:blipFill>
          <a:blip r:embed="rId4"/>
          <a:stretch>
            <a:fillRect/>
          </a:stretch>
        </p:blipFill>
        <p:spPr>
          <a:xfrm>
            <a:off x="299720" y="1881505"/>
            <a:ext cx="8541385" cy="4526280"/>
          </a:xfrm>
          <a:prstGeom prst="rect">
            <a:avLst/>
          </a:prstGeom>
        </p:spPr>
      </p:pic>
      <p:pic>
        <p:nvPicPr>
          <p:cNvPr id="12" name="Picture 11"/>
          <p:cNvPicPr>
            <a:picLocks noChangeAspect="1"/>
          </p:cNvPicPr>
          <p:nvPr/>
        </p:nvPicPr>
        <p:blipFill>
          <a:blip r:embed="rId5"/>
          <a:stretch>
            <a:fillRect/>
          </a:stretch>
        </p:blipFill>
        <p:spPr>
          <a:xfrm>
            <a:off x="1393190" y="521970"/>
            <a:ext cx="9109075" cy="733425"/>
          </a:xfrm>
          <a:prstGeom prst="rect">
            <a:avLst/>
          </a:prstGeom>
        </p:spPr>
      </p:pic>
      <p:sp>
        <p:nvSpPr>
          <p:cNvPr id="13" name="Text Box 12"/>
          <p:cNvSpPr txBox="1"/>
          <p:nvPr/>
        </p:nvSpPr>
        <p:spPr>
          <a:xfrm>
            <a:off x="1943735" y="607060"/>
            <a:ext cx="8127365" cy="538480"/>
          </a:xfrm>
          <a:prstGeom prst="rect">
            <a:avLst/>
          </a:prstGeom>
          <a:noFill/>
        </p:spPr>
        <p:txBody>
          <a:bodyPr wrap="square" rtlCol="0">
            <a:noAutofit/>
          </a:bodyPr>
          <a:lstStyle/>
          <a:p>
            <a:r>
              <a:rPr lang="en-US" sz="2800" dirty="0">
                <a:solidFill>
                  <a:schemeClr val="bg1"/>
                </a:solidFill>
                <a:sym typeface="+mn-ea"/>
              </a:rPr>
              <a:t>Tweet Volume During the Month Of  August </a:t>
            </a:r>
            <a:endParaRPr lang="en-US" dirty="0"/>
          </a:p>
        </p:txBody>
      </p:sp>
      <p:sp>
        <p:nvSpPr>
          <p:cNvPr id="17" name="Text Box 16"/>
          <p:cNvSpPr txBox="1"/>
          <p:nvPr/>
        </p:nvSpPr>
        <p:spPr>
          <a:xfrm>
            <a:off x="9139555" y="2091690"/>
            <a:ext cx="2673350" cy="4043680"/>
          </a:xfrm>
          <a:prstGeom prst="rect">
            <a:avLst/>
          </a:prstGeom>
          <a:noFill/>
        </p:spPr>
        <p:txBody>
          <a:bodyPr wrap="square" rtlCol="0">
            <a:noAutofit/>
          </a:bodyPr>
          <a:lstStyle/>
          <a:p>
            <a:r>
              <a:rPr lang="en-US"/>
              <a:t>Peak Activity: There's a dramatic spike in tweet volume on August 8, 2024, reaching 11,799 tweets. This suggests a major event or significant happening on this day.</a:t>
            </a:r>
          </a:p>
          <a:p>
            <a:endParaRPr lang="en-US"/>
          </a:p>
          <a:p>
            <a:r>
              <a:rPr lang="en-US"/>
              <a:t>Build-up:There is also a gradual increase in tweet volume leading up to the peak, with notable jumps on August 6 and 7.</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97210" y="151130"/>
            <a:ext cx="1400175" cy="1390650"/>
          </a:xfrm>
          <a:prstGeom prst="rect">
            <a:avLst/>
          </a:prstGeom>
        </p:spPr>
      </p:pic>
      <p:pic>
        <p:nvPicPr>
          <p:cNvPr id="6" name="Picture 5"/>
          <p:cNvPicPr>
            <a:picLocks noChangeAspect="1"/>
          </p:cNvPicPr>
          <p:nvPr/>
        </p:nvPicPr>
        <p:blipFill>
          <a:blip r:embed="rId3"/>
          <a:stretch>
            <a:fillRect/>
          </a:stretch>
        </p:blipFill>
        <p:spPr>
          <a:xfrm>
            <a:off x="8457565" y="1696720"/>
            <a:ext cx="3734435" cy="4895850"/>
          </a:xfrm>
          <a:prstGeom prst="rect">
            <a:avLst/>
          </a:prstGeom>
        </p:spPr>
      </p:pic>
      <p:pic>
        <p:nvPicPr>
          <p:cNvPr id="12" name="Picture 11"/>
          <p:cNvPicPr>
            <a:picLocks noChangeAspect="1"/>
          </p:cNvPicPr>
          <p:nvPr/>
        </p:nvPicPr>
        <p:blipFill>
          <a:blip r:embed="rId4"/>
          <a:stretch>
            <a:fillRect/>
          </a:stretch>
        </p:blipFill>
        <p:spPr>
          <a:xfrm>
            <a:off x="1393190" y="521970"/>
            <a:ext cx="9109075" cy="733425"/>
          </a:xfrm>
          <a:prstGeom prst="rect">
            <a:avLst/>
          </a:prstGeom>
        </p:spPr>
      </p:pic>
      <p:sp>
        <p:nvSpPr>
          <p:cNvPr id="13" name="Text Box 12"/>
          <p:cNvSpPr txBox="1"/>
          <p:nvPr/>
        </p:nvSpPr>
        <p:spPr>
          <a:xfrm>
            <a:off x="1943735" y="607060"/>
            <a:ext cx="8127365" cy="538480"/>
          </a:xfrm>
          <a:prstGeom prst="rect">
            <a:avLst/>
          </a:prstGeom>
          <a:noFill/>
        </p:spPr>
        <p:txBody>
          <a:bodyPr wrap="square" rtlCol="0">
            <a:noAutofit/>
          </a:bodyPr>
          <a:lstStyle/>
          <a:p>
            <a:r>
              <a:rPr lang="en-US" sz="2800">
                <a:solidFill>
                  <a:schemeClr val="bg1"/>
                </a:solidFill>
                <a:sym typeface="+mn-ea"/>
              </a:rPr>
              <a:t>Tweet Volume During the Month Of  August </a:t>
            </a:r>
            <a:endParaRPr lang="en-US"/>
          </a:p>
        </p:txBody>
      </p:sp>
      <p:sp>
        <p:nvSpPr>
          <p:cNvPr id="17" name="Text Box 16"/>
          <p:cNvSpPr txBox="1"/>
          <p:nvPr/>
        </p:nvSpPr>
        <p:spPr>
          <a:xfrm>
            <a:off x="9436100" y="2091690"/>
            <a:ext cx="2524760" cy="4043680"/>
          </a:xfrm>
          <a:prstGeom prst="rect">
            <a:avLst/>
          </a:prstGeom>
          <a:noFill/>
        </p:spPr>
        <p:txBody>
          <a:bodyPr wrap="square" rtlCol="0">
            <a:noAutofit/>
          </a:bodyPr>
          <a:lstStyle/>
          <a:p>
            <a:r>
              <a:rPr lang="en-US" b="1"/>
              <a:t>Observation</a:t>
            </a:r>
          </a:p>
          <a:p>
            <a:r>
              <a:rPr lang="en-US"/>
              <a:t>The plots show the most prominent bigrams include phrases like "gold medal," "paris2024 olympics" and "arshad nadeem," indicating that discussions around medal achievements, the Paris 2024 Olympics and specific athletes are among the most common topics in these tweets.</a:t>
            </a:r>
          </a:p>
        </p:txBody>
      </p:sp>
      <p:pic>
        <p:nvPicPr>
          <p:cNvPr id="3" name="Content Placeholder 2"/>
          <p:cNvPicPr>
            <a:picLocks noGrp="1" noChangeAspect="1"/>
          </p:cNvPicPr>
          <p:nvPr>
            <p:ph idx="1"/>
          </p:nvPr>
        </p:nvPicPr>
        <p:blipFill>
          <a:blip r:embed="rId5"/>
          <a:stretch>
            <a:fillRect/>
          </a:stretch>
        </p:blipFill>
        <p:spPr>
          <a:xfrm>
            <a:off x="171450" y="1881505"/>
            <a:ext cx="9121140" cy="45262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97210" y="151130"/>
            <a:ext cx="1400175" cy="1390650"/>
          </a:xfrm>
          <a:prstGeom prst="rect">
            <a:avLst/>
          </a:prstGeom>
        </p:spPr>
      </p:pic>
      <p:pic>
        <p:nvPicPr>
          <p:cNvPr id="6" name="Picture 5"/>
          <p:cNvPicPr>
            <a:picLocks noChangeAspect="1"/>
          </p:cNvPicPr>
          <p:nvPr/>
        </p:nvPicPr>
        <p:blipFill>
          <a:blip r:embed="rId3"/>
          <a:stretch>
            <a:fillRect/>
          </a:stretch>
        </p:blipFill>
        <p:spPr>
          <a:xfrm>
            <a:off x="8457565" y="1696720"/>
            <a:ext cx="3734435" cy="4895850"/>
          </a:xfrm>
          <a:prstGeom prst="rect">
            <a:avLst/>
          </a:prstGeom>
        </p:spPr>
      </p:pic>
      <p:pic>
        <p:nvPicPr>
          <p:cNvPr id="12" name="Picture 11"/>
          <p:cNvPicPr>
            <a:picLocks noChangeAspect="1"/>
          </p:cNvPicPr>
          <p:nvPr/>
        </p:nvPicPr>
        <p:blipFill>
          <a:blip r:embed="rId4"/>
          <a:stretch>
            <a:fillRect/>
          </a:stretch>
        </p:blipFill>
        <p:spPr>
          <a:xfrm>
            <a:off x="1393190" y="521970"/>
            <a:ext cx="9109075" cy="733425"/>
          </a:xfrm>
          <a:prstGeom prst="rect">
            <a:avLst/>
          </a:prstGeom>
        </p:spPr>
      </p:pic>
      <p:sp>
        <p:nvSpPr>
          <p:cNvPr id="13" name="Text Box 12"/>
          <p:cNvSpPr txBox="1"/>
          <p:nvPr/>
        </p:nvSpPr>
        <p:spPr>
          <a:xfrm>
            <a:off x="1943735" y="522605"/>
            <a:ext cx="8127365" cy="651510"/>
          </a:xfrm>
          <a:prstGeom prst="rect">
            <a:avLst/>
          </a:prstGeom>
          <a:noFill/>
        </p:spPr>
        <p:txBody>
          <a:bodyPr wrap="square" rtlCol="0">
            <a:noAutofit/>
          </a:bodyPr>
          <a:lstStyle/>
          <a:p>
            <a:r>
              <a:rPr lang="en-US" sz="2800">
                <a:solidFill>
                  <a:schemeClr val="bg1"/>
                </a:solidFill>
                <a:sym typeface="+mn-ea"/>
              </a:rPr>
              <a:t>Most Prominent Hashtags During the Olympics </a:t>
            </a:r>
            <a:endParaRPr lang="en-US"/>
          </a:p>
        </p:txBody>
      </p:sp>
      <p:sp>
        <p:nvSpPr>
          <p:cNvPr id="17" name="Text Box 16"/>
          <p:cNvSpPr txBox="1"/>
          <p:nvPr/>
        </p:nvSpPr>
        <p:spPr>
          <a:xfrm>
            <a:off x="9192895" y="2091690"/>
            <a:ext cx="2767965" cy="4043680"/>
          </a:xfrm>
          <a:prstGeom prst="rect">
            <a:avLst/>
          </a:prstGeom>
          <a:noFill/>
        </p:spPr>
        <p:txBody>
          <a:bodyPr wrap="square" rtlCol="0">
            <a:noAutofit/>
          </a:bodyPr>
          <a:lstStyle/>
          <a:p>
            <a:r>
              <a:rPr lang="en-US" b="1"/>
              <a:t>Observation</a:t>
            </a:r>
          </a:p>
          <a:p>
            <a:r>
              <a:rPr lang="en-US"/>
              <a:t> The word cloud highlights "#Paris2024," "#ParisOlympics and "#Olympics2024" as the most frequently used hashtags, emphasizing the focus on the Paris 2024 Olympic Games. Hashtags like "#NeerajChopra" and "#Basketball" also stand out, indicating key topics and athletes being discussed</a:t>
            </a:r>
          </a:p>
        </p:txBody>
      </p:sp>
      <p:pic>
        <p:nvPicPr>
          <p:cNvPr id="4" name="Content Placeholder 3"/>
          <p:cNvPicPr>
            <a:picLocks noGrp="1" noChangeAspect="1"/>
          </p:cNvPicPr>
          <p:nvPr>
            <p:ph idx="1"/>
          </p:nvPr>
        </p:nvPicPr>
        <p:blipFill>
          <a:blip r:embed="rId5"/>
          <a:stretch>
            <a:fillRect/>
          </a:stretch>
        </p:blipFill>
        <p:spPr>
          <a:xfrm>
            <a:off x="1482725" y="2068195"/>
            <a:ext cx="7524750" cy="4067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1371</Words>
  <Application>Microsoft Macintosh PowerPoint</Application>
  <PresentationFormat>Widescreen</PresentationFormat>
  <Paragraphs>75</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等线</vt:lpstr>
      <vt:lpstr>Arial</vt:lpstr>
      <vt:lpstr>Calibri</vt:lpstr>
      <vt:lpstr>Didot</vt:lpstr>
      <vt:lpstr>Segoe UI Historic</vt:lpstr>
      <vt:lpstr>Wingdings</vt:lpstr>
      <vt:lpstr>印品黑体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 李峰</dc:creator>
  <cp:lastModifiedBy>Microsoft Office User</cp:lastModifiedBy>
  <cp:revision>31</cp:revision>
  <dcterms:created xsi:type="dcterms:W3CDTF">2019-04-22T13:02:00Z</dcterms:created>
  <dcterms:modified xsi:type="dcterms:W3CDTF">2024-08-18T18:32:50Z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1033-12.2.0.17545</vt:lpwstr>
  </property>
  <property fmtid="{D5CDD505-2E9C-101B-9397-08002B2CF9AE}" pid="3" name="ICV">
    <vt:lpwstr>EBC83FFB0D604A37826E704B2E0F6D55_12</vt:lpwstr>
  </property>
</Properties>
</file>